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5"/>
  </p:notesMasterIdLst>
  <p:sldIdLst>
    <p:sldId id="256" r:id="rId2"/>
    <p:sldId id="257" r:id="rId3"/>
    <p:sldId id="258" r:id="rId4"/>
    <p:sldId id="275" r:id="rId5"/>
    <p:sldId id="274" r:id="rId6"/>
    <p:sldId id="305" r:id="rId7"/>
    <p:sldId id="306" r:id="rId8"/>
    <p:sldId id="271" r:id="rId9"/>
    <p:sldId id="276" r:id="rId10"/>
    <p:sldId id="277" r:id="rId11"/>
    <p:sldId id="279" r:id="rId12"/>
    <p:sldId id="280" r:id="rId13"/>
    <p:sldId id="281" r:id="rId14"/>
    <p:sldId id="282" r:id="rId15"/>
    <p:sldId id="290" r:id="rId16"/>
    <p:sldId id="285" r:id="rId17"/>
    <p:sldId id="283" r:id="rId18"/>
    <p:sldId id="286" r:id="rId19"/>
    <p:sldId id="287" r:id="rId20"/>
    <p:sldId id="334" r:id="rId21"/>
    <p:sldId id="292" r:id="rId22"/>
    <p:sldId id="335" r:id="rId23"/>
    <p:sldId id="291" r:id="rId24"/>
    <p:sldId id="304" r:id="rId25"/>
    <p:sldId id="262" r:id="rId26"/>
    <p:sldId id="289" r:id="rId27"/>
    <p:sldId id="293" r:id="rId28"/>
    <p:sldId id="288" r:id="rId29"/>
    <p:sldId id="294" r:id="rId30"/>
    <p:sldId id="295" r:id="rId31"/>
    <p:sldId id="309" r:id="rId32"/>
    <p:sldId id="310" r:id="rId33"/>
    <p:sldId id="311" r:id="rId34"/>
    <p:sldId id="313" r:id="rId35"/>
    <p:sldId id="312" r:id="rId36"/>
    <p:sldId id="348" r:id="rId37"/>
    <p:sldId id="345" r:id="rId38"/>
    <p:sldId id="349" r:id="rId39"/>
    <p:sldId id="296" r:id="rId40"/>
    <p:sldId id="314" r:id="rId41"/>
    <p:sldId id="297" r:id="rId42"/>
    <p:sldId id="298" r:id="rId43"/>
    <p:sldId id="299" r:id="rId44"/>
    <p:sldId id="300" r:id="rId45"/>
    <p:sldId id="301" r:id="rId46"/>
    <p:sldId id="302" r:id="rId47"/>
    <p:sldId id="315" r:id="rId48"/>
    <p:sldId id="317" r:id="rId49"/>
    <p:sldId id="316" r:id="rId50"/>
    <p:sldId id="318" r:id="rId51"/>
    <p:sldId id="338" r:id="rId52"/>
    <p:sldId id="337" r:id="rId53"/>
    <p:sldId id="339" r:id="rId54"/>
    <p:sldId id="340" r:id="rId55"/>
    <p:sldId id="319" r:id="rId56"/>
    <p:sldId id="324" r:id="rId57"/>
    <p:sldId id="321" r:id="rId58"/>
    <p:sldId id="346" r:id="rId59"/>
    <p:sldId id="326" r:id="rId60"/>
    <p:sldId id="323" r:id="rId61"/>
    <p:sldId id="332" r:id="rId62"/>
    <p:sldId id="333" r:id="rId63"/>
    <p:sldId id="342" r:id="rId6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4660"/>
  </p:normalViewPr>
  <p:slideViewPr>
    <p:cSldViewPr snapToGrid="0" snapToObjects="1">
      <p:cViewPr varScale="1">
        <p:scale>
          <a:sx n="92" d="100"/>
          <a:sy n="92" d="100"/>
        </p:scale>
        <p:origin x="1123" y="8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5DE42B-C87E-41B3-A514-E407AA8E10C0}" type="datetimeFigureOut">
              <a:rPr lang="en-NG" smtClean="0"/>
              <a:t>11/07/2024</a:t>
            </a:fld>
            <a:endParaRPr lang="en-NG"/>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N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6891BA-033F-41C2-84C6-99DC4D86BEA5}" type="slidenum">
              <a:rPr lang="en-NG" smtClean="0"/>
              <a:t>‹#›</a:t>
            </a:fld>
            <a:endParaRPr lang="en-NG"/>
          </a:p>
        </p:txBody>
      </p:sp>
    </p:spTree>
    <p:extLst>
      <p:ext uri="{BB962C8B-B14F-4D97-AF65-F5344CB8AC3E}">
        <p14:creationId xmlns:p14="http://schemas.microsoft.com/office/powerpoint/2010/main" val="4280548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highlight>
                  <a:srgbClr val="FFFFFF"/>
                </a:highlight>
                <a:latin typeface="Roboto" panose="02000000000000000000" pitchFamily="2" charset="0"/>
              </a:rPr>
              <a:t>Quasi-identifiers are </a:t>
            </a:r>
            <a:r>
              <a:rPr lang="en-US" b="1" i="0" dirty="0">
                <a:solidFill>
                  <a:srgbClr val="111111"/>
                </a:solidFill>
                <a:effectLst/>
                <a:latin typeface="Roboto" panose="02000000000000000000" pitchFamily="2" charset="0"/>
              </a:rPr>
              <a:t>pieces of information that are not of themselves unique identifiers</a:t>
            </a:r>
            <a:r>
              <a:rPr lang="en-US" b="0" i="0" dirty="0">
                <a:solidFill>
                  <a:srgbClr val="111111"/>
                </a:solidFill>
                <a:effectLst/>
                <a:highlight>
                  <a:srgbClr val="FFFFFF"/>
                </a:highlight>
                <a:latin typeface="Roboto" panose="02000000000000000000" pitchFamily="2" charset="0"/>
              </a:rPr>
              <a:t>, but are sufficiently well correlated with an entity that they can be combined with other quasi-identifiers to create a unique identifier. Quasi-identifiers can thus, when combined, become personally identifying information.</a:t>
            </a:r>
            <a:endParaRPr lang="en-NG" dirty="0"/>
          </a:p>
        </p:txBody>
      </p:sp>
      <p:sp>
        <p:nvSpPr>
          <p:cNvPr id="4" name="Slide Number Placeholder 3"/>
          <p:cNvSpPr>
            <a:spLocks noGrp="1"/>
          </p:cNvSpPr>
          <p:nvPr>
            <p:ph type="sldNum" sz="quarter" idx="5"/>
          </p:nvPr>
        </p:nvSpPr>
        <p:spPr/>
        <p:txBody>
          <a:bodyPr/>
          <a:lstStyle/>
          <a:p>
            <a:fld id="{9D6891BA-033F-41C2-84C6-99DC4D86BEA5}" type="slidenum">
              <a:rPr lang="en-NG" smtClean="0"/>
              <a:t>14</a:t>
            </a:fld>
            <a:endParaRPr lang="en-NG"/>
          </a:p>
        </p:txBody>
      </p:sp>
    </p:spTree>
    <p:extLst>
      <p:ext uri="{BB962C8B-B14F-4D97-AF65-F5344CB8AC3E}">
        <p14:creationId xmlns:p14="http://schemas.microsoft.com/office/powerpoint/2010/main" val="4275964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Slide Number Placeholder 3"/>
          <p:cNvSpPr>
            <a:spLocks noGrp="1"/>
          </p:cNvSpPr>
          <p:nvPr>
            <p:ph type="sldNum" sz="quarter" idx="5"/>
          </p:nvPr>
        </p:nvSpPr>
        <p:spPr/>
        <p:txBody>
          <a:bodyPr/>
          <a:lstStyle/>
          <a:p>
            <a:fld id="{9D6891BA-033F-41C2-84C6-99DC4D86BEA5}" type="slidenum">
              <a:rPr lang="en-NG" smtClean="0"/>
              <a:t>21</a:t>
            </a:fld>
            <a:endParaRPr lang="en-NG"/>
          </a:p>
        </p:txBody>
      </p:sp>
    </p:spTree>
    <p:extLst>
      <p:ext uri="{BB962C8B-B14F-4D97-AF65-F5344CB8AC3E}">
        <p14:creationId xmlns:p14="http://schemas.microsoft.com/office/powerpoint/2010/main" val="1849592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Slide Number Placeholder 3"/>
          <p:cNvSpPr>
            <a:spLocks noGrp="1"/>
          </p:cNvSpPr>
          <p:nvPr>
            <p:ph type="sldNum" sz="quarter" idx="5"/>
          </p:nvPr>
        </p:nvSpPr>
        <p:spPr/>
        <p:txBody>
          <a:bodyPr/>
          <a:lstStyle/>
          <a:p>
            <a:fld id="{9D6891BA-033F-41C2-84C6-99DC4D86BEA5}" type="slidenum">
              <a:rPr lang="en-NG" smtClean="0"/>
              <a:t>53</a:t>
            </a:fld>
            <a:endParaRPr lang="en-NG"/>
          </a:p>
        </p:txBody>
      </p:sp>
    </p:spTree>
    <p:extLst>
      <p:ext uri="{BB962C8B-B14F-4D97-AF65-F5344CB8AC3E}">
        <p14:creationId xmlns:p14="http://schemas.microsoft.com/office/powerpoint/2010/main" val="2772075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7/11/2024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7/11/2024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7/11/2024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7/11/2024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7/11/2024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7/11/2024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7/11/2024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iiittheorygroup.github.io/Initiatives/Seminar-Saturdays/2021_spring/slides_019.pdf" TargetMode="External"/><Relationship Id="rId7" Type="http://schemas.openxmlformats.org/officeDocument/2006/relationships/hyperlink" Target="https://medium.com/bluecore-engineering/differential-privacy-in-the-real-world-f31a5df1398f" TargetMode="External"/><Relationship Id="rId2" Type="http://schemas.openxmlformats.org/officeDocument/2006/relationships/hyperlink" Target="https://www.cis.upenn.edu/~aaroth/Papers/privacybook.pdf" TargetMode="External"/><Relationship Id="rId1" Type="http://schemas.openxmlformats.org/officeDocument/2006/relationships/slideLayout" Target="../slideLayouts/slideLayout2.xml"/><Relationship Id="rId6" Type="http://schemas.openxmlformats.org/officeDocument/2006/relationships/hyperlink" Target="https://www.youtube.com/watch?v=MWPwofiQMdE" TargetMode="External"/><Relationship Id="rId5" Type="http://schemas.openxmlformats.org/officeDocument/2006/relationships/hyperlink" Target="https://6s060.csail.mit.edu/2021/lec/diffpriv.pdf" TargetMode="External"/><Relationship Id="rId4" Type="http://schemas.openxmlformats.org/officeDocument/2006/relationships/hyperlink" Target="https://www.cs.toronto.edu/~rgrosse/courses/csc2515_2019/slides/lec11-slides.pdf"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404745"/>
            <a:ext cx="7772400" cy="1470025"/>
          </a:xfrm>
        </p:spPr>
        <p:txBody>
          <a:bodyPr>
            <a:normAutofit fontScale="90000"/>
          </a:bodyPr>
          <a:lstStyle/>
          <a:p>
            <a:r>
              <a:rPr dirty="0">
                <a:solidFill>
                  <a:srgbClr val="0070C0"/>
                </a:solidFill>
              </a:rPr>
              <a:t>Privacy</a:t>
            </a:r>
            <a:r>
              <a:rPr lang="en-US" dirty="0">
                <a:solidFill>
                  <a:srgbClr val="0070C0"/>
                </a:solidFill>
              </a:rPr>
              <a:t> By Design: Differential Privacy For Secure Machine Learning</a:t>
            </a:r>
            <a:endParaRPr dirty="0">
              <a:solidFill>
                <a:srgbClr val="0070C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8861CA2-A048-0BEC-0F31-B7FE8B15C851}"/>
              </a:ext>
            </a:extLst>
          </p:cNvPr>
          <p:cNvPicPr>
            <a:picLocks noGrp="1" noChangeAspect="1"/>
          </p:cNvPicPr>
          <p:nvPr>
            <p:ph idx="1"/>
          </p:nvPr>
        </p:nvPicPr>
        <p:blipFill>
          <a:blip r:embed="rId2"/>
          <a:stretch>
            <a:fillRect/>
          </a:stretch>
        </p:blipFill>
        <p:spPr>
          <a:xfrm>
            <a:off x="1139811" y="1226820"/>
            <a:ext cx="6864377" cy="4525963"/>
          </a:xfrm>
        </p:spPr>
      </p:pic>
    </p:spTree>
    <p:extLst>
      <p:ext uri="{BB962C8B-B14F-4D97-AF65-F5344CB8AC3E}">
        <p14:creationId xmlns:p14="http://schemas.microsoft.com/office/powerpoint/2010/main" val="3739661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E82D52E-8CEC-3B58-9341-04D04E28F730}"/>
              </a:ext>
            </a:extLst>
          </p:cNvPr>
          <p:cNvPicPr>
            <a:picLocks noGrp="1" noChangeAspect="1"/>
          </p:cNvPicPr>
          <p:nvPr>
            <p:ph idx="1"/>
          </p:nvPr>
        </p:nvPicPr>
        <p:blipFill>
          <a:blip r:embed="rId2"/>
          <a:stretch>
            <a:fillRect/>
          </a:stretch>
        </p:blipFill>
        <p:spPr>
          <a:xfrm>
            <a:off x="1297723" y="1066800"/>
            <a:ext cx="6548554" cy="4525963"/>
          </a:xfrm>
        </p:spPr>
      </p:pic>
    </p:spTree>
    <p:extLst>
      <p:ext uri="{BB962C8B-B14F-4D97-AF65-F5344CB8AC3E}">
        <p14:creationId xmlns:p14="http://schemas.microsoft.com/office/powerpoint/2010/main" val="565600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438E703-9529-F254-E3CB-3CB8404F6CA0}"/>
              </a:ext>
            </a:extLst>
          </p:cNvPr>
          <p:cNvPicPr>
            <a:picLocks noGrp="1" noChangeAspect="1"/>
          </p:cNvPicPr>
          <p:nvPr>
            <p:ph idx="1"/>
          </p:nvPr>
        </p:nvPicPr>
        <p:blipFill>
          <a:blip r:embed="rId2"/>
          <a:stretch>
            <a:fillRect/>
          </a:stretch>
        </p:blipFill>
        <p:spPr>
          <a:xfrm>
            <a:off x="1484927" y="1166018"/>
            <a:ext cx="6174146" cy="4525963"/>
          </a:xfrm>
        </p:spPr>
      </p:pic>
    </p:spTree>
    <p:extLst>
      <p:ext uri="{BB962C8B-B14F-4D97-AF65-F5344CB8AC3E}">
        <p14:creationId xmlns:p14="http://schemas.microsoft.com/office/powerpoint/2010/main" val="1472251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DB5BD8A-B702-3A7B-A266-0EBA4202E0D2}"/>
              </a:ext>
            </a:extLst>
          </p:cNvPr>
          <p:cNvPicPr>
            <a:picLocks noGrp="1" noChangeAspect="1"/>
          </p:cNvPicPr>
          <p:nvPr>
            <p:ph idx="1"/>
          </p:nvPr>
        </p:nvPicPr>
        <p:blipFill>
          <a:blip r:embed="rId2"/>
          <a:stretch>
            <a:fillRect/>
          </a:stretch>
        </p:blipFill>
        <p:spPr>
          <a:xfrm>
            <a:off x="1080372" y="1280160"/>
            <a:ext cx="6983256" cy="4525963"/>
          </a:xfrm>
        </p:spPr>
      </p:pic>
    </p:spTree>
    <p:extLst>
      <p:ext uri="{BB962C8B-B14F-4D97-AF65-F5344CB8AC3E}">
        <p14:creationId xmlns:p14="http://schemas.microsoft.com/office/powerpoint/2010/main" val="1896540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7A559F8-DADB-6EEA-1FA7-F6AA03E2581D}"/>
              </a:ext>
            </a:extLst>
          </p:cNvPr>
          <p:cNvPicPr>
            <a:picLocks noGrp="1" noChangeAspect="1"/>
          </p:cNvPicPr>
          <p:nvPr>
            <p:ph idx="1"/>
          </p:nvPr>
        </p:nvPicPr>
        <p:blipFill>
          <a:blip r:embed="rId3"/>
          <a:stretch>
            <a:fillRect/>
          </a:stretch>
        </p:blipFill>
        <p:spPr>
          <a:xfrm>
            <a:off x="1285559" y="1166018"/>
            <a:ext cx="6572881" cy="4525963"/>
          </a:xfrm>
        </p:spPr>
      </p:pic>
    </p:spTree>
    <p:extLst>
      <p:ext uri="{BB962C8B-B14F-4D97-AF65-F5344CB8AC3E}">
        <p14:creationId xmlns:p14="http://schemas.microsoft.com/office/powerpoint/2010/main" val="12703066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B2C36C-BFBE-D7DD-6D34-4B3B8234FC81}"/>
              </a:ext>
            </a:extLst>
          </p:cNvPr>
          <p:cNvSpPr>
            <a:spLocks noGrp="1"/>
          </p:cNvSpPr>
          <p:nvPr>
            <p:ph idx="1"/>
          </p:nvPr>
        </p:nvSpPr>
        <p:spPr/>
        <p:txBody>
          <a:bodyPr/>
          <a:lstStyle/>
          <a:p>
            <a:endParaRPr lang="en-NG"/>
          </a:p>
        </p:txBody>
      </p:sp>
      <p:pic>
        <p:nvPicPr>
          <p:cNvPr id="5" name="Picture 4">
            <a:extLst>
              <a:ext uri="{FF2B5EF4-FFF2-40B4-BE49-F238E27FC236}">
                <a16:creationId xmlns:a16="http://schemas.microsoft.com/office/drawing/2014/main" id="{408C0C7C-2C9F-BDAE-646E-3E12CF6330AD}"/>
              </a:ext>
            </a:extLst>
          </p:cNvPr>
          <p:cNvPicPr>
            <a:picLocks noChangeAspect="1"/>
          </p:cNvPicPr>
          <p:nvPr/>
        </p:nvPicPr>
        <p:blipFill>
          <a:blip r:embed="rId2"/>
          <a:stretch>
            <a:fillRect/>
          </a:stretch>
        </p:blipFill>
        <p:spPr>
          <a:xfrm>
            <a:off x="457200" y="1218882"/>
            <a:ext cx="8229600" cy="5273358"/>
          </a:xfrm>
          <a:prstGeom prst="rect">
            <a:avLst/>
          </a:prstGeom>
        </p:spPr>
      </p:pic>
    </p:spTree>
    <p:extLst>
      <p:ext uri="{BB962C8B-B14F-4D97-AF65-F5344CB8AC3E}">
        <p14:creationId xmlns:p14="http://schemas.microsoft.com/office/powerpoint/2010/main" val="966975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A4C7DA-05E0-4F1D-B392-911F5DA4A58E}"/>
              </a:ext>
            </a:extLst>
          </p:cNvPr>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sz="3600" b="1" dirty="0"/>
              <a:t>Why Is Anonymization Hard?</a:t>
            </a:r>
            <a:endParaRPr lang="en-NG" sz="3600" b="1" dirty="0"/>
          </a:p>
        </p:txBody>
      </p:sp>
    </p:spTree>
    <p:extLst>
      <p:ext uri="{BB962C8B-B14F-4D97-AF65-F5344CB8AC3E}">
        <p14:creationId xmlns:p14="http://schemas.microsoft.com/office/powerpoint/2010/main" val="28794180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93B3C-53BE-9EAB-EC95-C8F0A7357F29}"/>
              </a:ext>
            </a:extLst>
          </p:cNvPr>
          <p:cNvSpPr>
            <a:spLocks noGrp="1"/>
          </p:cNvSpPr>
          <p:nvPr>
            <p:ph type="title"/>
          </p:nvPr>
        </p:nvSpPr>
        <p:spPr/>
        <p:txBody>
          <a:bodyPr/>
          <a:lstStyle/>
          <a:p>
            <a:r>
              <a:rPr lang="en-US" dirty="0"/>
              <a:t>Anonymization Is Hard</a:t>
            </a:r>
            <a:endParaRPr lang="en-NG" dirty="0"/>
          </a:p>
        </p:txBody>
      </p:sp>
      <p:pic>
        <p:nvPicPr>
          <p:cNvPr id="5" name="Content Placeholder 4">
            <a:extLst>
              <a:ext uri="{FF2B5EF4-FFF2-40B4-BE49-F238E27FC236}">
                <a16:creationId xmlns:a16="http://schemas.microsoft.com/office/drawing/2014/main" id="{AE903C2E-0748-DA51-3D00-4C6BCB4DA9FA}"/>
              </a:ext>
            </a:extLst>
          </p:cNvPr>
          <p:cNvPicPr>
            <a:picLocks noGrp="1" noChangeAspect="1"/>
          </p:cNvPicPr>
          <p:nvPr>
            <p:ph idx="1"/>
          </p:nvPr>
        </p:nvPicPr>
        <p:blipFill>
          <a:blip r:embed="rId2"/>
          <a:stretch>
            <a:fillRect/>
          </a:stretch>
        </p:blipFill>
        <p:spPr>
          <a:xfrm>
            <a:off x="1355017" y="1600200"/>
            <a:ext cx="6433966" cy="4525963"/>
          </a:xfrm>
        </p:spPr>
      </p:pic>
    </p:spTree>
    <p:extLst>
      <p:ext uri="{BB962C8B-B14F-4D97-AF65-F5344CB8AC3E}">
        <p14:creationId xmlns:p14="http://schemas.microsoft.com/office/powerpoint/2010/main" val="13159189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50B3C-9C5C-68FD-69B1-39A0E10EAF2D}"/>
              </a:ext>
            </a:extLst>
          </p:cNvPr>
          <p:cNvSpPr>
            <a:spLocks noGrp="1"/>
          </p:cNvSpPr>
          <p:nvPr>
            <p:ph type="title"/>
          </p:nvPr>
        </p:nvSpPr>
        <p:spPr/>
        <p:txBody>
          <a:bodyPr/>
          <a:lstStyle/>
          <a:p>
            <a:r>
              <a:rPr lang="en-US" dirty="0"/>
              <a:t>Anonymization Is Hard</a:t>
            </a:r>
            <a:endParaRPr lang="en-NG" dirty="0"/>
          </a:p>
        </p:txBody>
      </p:sp>
      <p:pic>
        <p:nvPicPr>
          <p:cNvPr id="5" name="Content Placeholder 4">
            <a:extLst>
              <a:ext uri="{FF2B5EF4-FFF2-40B4-BE49-F238E27FC236}">
                <a16:creationId xmlns:a16="http://schemas.microsoft.com/office/drawing/2014/main" id="{9715AC61-85D1-622E-231C-9960D45D9AB6}"/>
              </a:ext>
            </a:extLst>
          </p:cNvPr>
          <p:cNvPicPr>
            <a:picLocks noGrp="1" noChangeAspect="1"/>
          </p:cNvPicPr>
          <p:nvPr>
            <p:ph idx="1"/>
          </p:nvPr>
        </p:nvPicPr>
        <p:blipFill>
          <a:blip r:embed="rId2"/>
          <a:stretch>
            <a:fillRect/>
          </a:stretch>
        </p:blipFill>
        <p:spPr>
          <a:xfrm>
            <a:off x="1385013" y="1600200"/>
            <a:ext cx="6722667" cy="4983162"/>
          </a:xfrm>
        </p:spPr>
      </p:pic>
    </p:spTree>
    <p:extLst>
      <p:ext uri="{BB962C8B-B14F-4D97-AF65-F5344CB8AC3E}">
        <p14:creationId xmlns:p14="http://schemas.microsoft.com/office/powerpoint/2010/main" val="4151957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F0498-D776-E7A1-916F-BED014FCB29B}"/>
              </a:ext>
            </a:extLst>
          </p:cNvPr>
          <p:cNvSpPr>
            <a:spLocks noGrp="1"/>
          </p:cNvSpPr>
          <p:nvPr>
            <p:ph type="title"/>
          </p:nvPr>
        </p:nvSpPr>
        <p:spPr/>
        <p:txBody>
          <a:bodyPr/>
          <a:lstStyle/>
          <a:p>
            <a:r>
              <a:rPr lang="en-US" dirty="0"/>
              <a:t>Anonymization Is Hard</a:t>
            </a:r>
            <a:endParaRPr lang="en-NG" dirty="0"/>
          </a:p>
        </p:txBody>
      </p:sp>
      <p:pic>
        <p:nvPicPr>
          <p:cNvPr id="5" name="Content Placeholder 4">
            <a:extLst>
              <a:ext uri="{FF2B5EF4-FFF2-40B4-BE49-F238E27FC236}">
                <a16:creationId xmlns:a16="http://schemas.microsoft.com/office/drawing/2014/main" id="{8563DBCA-E811-CC26-9460-DD3323EC90D5}"/>
              </a:ext>
            </a:extLst>
          </p:cNvPr>
          <p:cNvPicPr>
            <a:picLocks noGrp="1" noChangeAspect="1"/>
          </p:cNvPicPr>
          <p:nvPr>
            <p:ph idx="1"/>
          </p:nvPr>
        </p:nvPicPr>
        <p:blipFill>
          <a:blip r:embed="rId2"/>
          <a:stretch>
            <a:fillRect/>
          </a:stretch>
        </p:blipFill>
        <p:spPr>
          <a:xfrm>
            <a:off x="998220" y="1600200"/>
            <a:ext cx="7086600" cy="4983162"/>
          </a:xfrm>
        </p:spPr>
      </p:pic>
    </p:spTree>
    <p:extLst>
      <p:ext uri="{BB962C8B-B14F-4D97-AF65-F5344CB8AC3E}">
        <p14:creationId xmlns:p14="http://schemas.microsoft.com/office/powerpoint/2010/main" val="540086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Outline</a:t>
            </a:r>
          </a:p>
        </p:txBody>
      </p:sp>
      <p:sp>
        <p:nvSpPr>
          <p:cNvPr id="3" name="Content Placeholder 2"/>
          <p:cNvSpPr>
            <a:spLocks noGrp="1"/>
          </p:cNvSpPr>
          <p:nvPr>
            <p:ph idx="1"/>
          </p:nvPr>
        </p:nvSpPr>
        <p:spPr/>
        <p:txBody>
          <a:bodyPr>
            <a:normAutofit/>
          </a:bodyPr>
          <a:lstStyle/>
          <a:p>
            <a:r>
              <a:rPr sz="2800" dirty="0"/>
              <a:t>Motivation </a:t>
            </a:r>
            <a:r>
              <a:rPr lang="en-US" sz="2800" dirty="0"/>
              <a:t>For Privacy-Preserving ML</a:t>
            </a:r>
          </a:p>
          <a:p>
            <a:r>
              <a:rPr lang="en-US" sz="2800" dirty="0"/>
              <a:t>Data Privacy Problem</a:t>
            </a:r>
          </a:p>
          <a:p>
            <a:r>
              <a:rPr lang="en-US" sz="2800" dirty="0"/>
              <a:t>Plausible Deniability (Randomized Response)</a:t>
            </a:r>
            <a:endParaRPr sz="2800" dirty="0"/>
          </a:p>
          <a:p>
            <a:r>
              <a:rPr lang="en-US" sz="2800" dirty="0"/>
              <a:t>Differential Privacy</a:t>
            </a:r>
            <a:endParaRPr sz="2800" dirty="0"/>
          </a:p>
          <a:p>
            <a:r>
              <a:rPr sz="2800" dirty="0"/>
              <a:t>Mechanisms for Achieving Differential Privacy</a:t>
            </a:r>
          </a:p>
          <a:p>
            <a:r>
              <a:rPr sz="2800" dirty="0"/>
              <a:t>Applications and Challenges</a:t>
            </a:r>
          </a:p>
          <a:p>
            <a:r>
              <a:rPr sz="2800" dirty="0"/>
              <a:t>Conclusion and Q&amp;A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4533F-A026-F106-342F-9D82E475959F}"/>
              </a:ext>
            </a:extLst>
          </p:cNvPr>
          <p:cNvSpPr>
            <a:spLocks noGrp="1"/>
          </p:cNvSpPr>
          <p:nvPr>
            <p:ph type="title"/>
          </p:nvPr>
        </p:nvSpPr>
        <p:spPr/>
        <p:txBody>
          <a:bodyPr/>
          <a:lstStyle/>
          <a:p>
            <a:r>
              <a:rPr lang="en-US" dirty="0"/>
              <a:t>Anonymization Is Hard</a:t>
            </a:r>
            <a:endParaRPr lang="en-NG" dirty="0"/>
          </a:p>
        </p:txBody>
      </p:sp>
      <p:pic>
        <p:nvPicPr>
          <p:cNvPr id="5" name="Content Placeholder 4">
            <a:extLst>
              <a:ext uri="{FF2B5EF4-FFF2-40B4-BE49-F238E27FC236}">
                <a16:creationId xmlns:a16="http://schemas.microsoft.com/office/drawing/2014/main" id="{7EB7FE85-42E6-1E7B-D2A8-26AC3C1DCC25}"/>
              </a:ext>
            </a:extLst>
          </p:cNvPr>
          <p:cNvPicPr>
            <a:picLocks noGrp="1" noChangeAspect="1"/>
          </p:cNvPicPr>
          <p:nvPr>
            <p:ph idx="1"/>
          </p:nvPr>
        </p:nvPicPr>
        <p:blipFill>
          <a:blip r:embed="rId2"/>
          <a:stretch>
            <a:fillRect/>
          </a:stretch>
        </p:blipFill>
        <p:spPr>
          <a:xfrm>
            <a:off x="875784" y="1892182"/>
            <a:ext cx="7392432" cy="3972479"/>
          </a:xfrm>
        </p:spPr>
      </p:pic>
    </p:spTree>
    <p:extLst>
      <p:ext uri="{BB962C8B-B14F-4D97-AF65-F5344CB8AC3E}">
        <p14:creationId xmlns:p14="http://schemas.microsoft.com/office/powerpoint/2010/main" val="3551863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F0498-D776-E7A1-916F-BED014FCB29B}"/>
              </a:ext>
            </a:extLst>
          </p:cNvPr>
          <p:cNvSpPr>
            <a:spLocks noGrp="1"/>
          </p:cNvSpPr>
          <p:nvPr>
            <p:ph type="title"/>
          </p:nvPr>
        </p:nvSpPr>
        <p:spPr/>
        <p:txBody>
          <a:bodyPr/>
          <a:lstStyle/>
          <a:p>
            <a:r>
              <a:rPr lang="en-US" dirty="0"/>
              <a:t>Anonymization Is Hard</a:t>
            </a:r>
            <a:endParaRPr lang="en-NG" dirty="0"/>
          </a:p>
        </p:txBody>
      </p:sp>
      <p:pic>
        <p:nvPicPr>
          <p:cNvPr id="5" name="Content Placeholder 4">
            <a:extLst>
              <a:ext uri="{FF2B5EF4-FFF2-40B4-BE49-F238E27FC236}">
                <a16:creationId xmlns:a16="http://schemas.microsoft.com/office/drawing/2014/main" id="{D9AA1C2A-4B20-98AF-5E42-A342745CDE10}"/>
              </a:ext>
            </a:extLst>
          </p:cNvPr>
          <p:cNvPicPr>
            <a:picLocks noGrp="1" noChangeAspect="1"/>
          </p:cNvPicPr>
          <p:nvPr>
            <p:ph idx="1"/>
          </p:nvPr>
        </p:nvPicPr>
        <p:blipFill>
          <a:blip r:embed="rId3"/>
          <a:stretch>
            <a:fillRect/>
          </a:stretch>
        </p:blipFill>
        <p:spPr>
          <a:xfrm>
            <a:off x="891540" y="1531620"/>
            <a:ext cx="7155180" cy="4983162"/>
          </a:xfrm>
        </p:spPr>
      </p:pic>
    </p:spTree>
    <p:extLst>
      <p:ext uri="{BB962C8B-B14F-4D97-AF65-F5344CB8AC3E}">
        <p14:creationId xmlns:p14="http://schemas.microsoft.com/office/powerpoint/2010/main" val="3122228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A6909-4FD5-43F4-B077-5F1128F68643}"/>
              </a:ext>
            </a:extLst>
          </p:cNvPr>
          <p:cNvSpPr>
            <a:spLocks noGrp="1"/>
          </p:cNvSpPr>
          <p:nvPr>
            <p:ph type="title"/>
          </p:nvPr>
        </p:nvSpPr>
        <p:spPr/>
        <p:txBody>
          <a:bodyPr/>
          <a:lstStyle/>
          <a:p>
            <a:r>
              <a:rPr lang="en-US" dirty="0"/>
              <a:t>Anonymization Is Hard</a:t>
            </a:r>
            <a:endParaRPr lang="en-NG" dirty="0"/>
          </a:p>
        </p:txBody>
      </p:sp>
      <p:pic>
        <p:nvPicPr>
          <p:cNvPr id="14" name="Content Placeholder 13">
            <a:extLst>
              <a:ext uri="{FF2B5EF4-FFF2-40B4-BE49-F238E27FC236}">
                <a16:creationId xmlns:a16="http://schemas.microsoft.com/office/drawing/2014/main" id="{1FB233B2-E97F-CB45-2DD5-651DD88EF34B}"/>
              </a:ext>
            </a:extLst>
          </p:cNvPr>
          <p:cNvPicPr>
            <a:picLocks noGrp="1" noChangeAspect="1"/>
          </p:cNvPicPr>
          <p:nvPr>
            <p:ph idx="1"/>
          </p:nvPr>
        </p:nvPicPr>
        <p:blipFill>
          <a:blip r:embed="rId2"/>
          <a:stretch>
            <a:fillRect/>
          </a:stretch>
        </p:blipFill>
        <p:spPr>
          <a:xfrm>
            <a:off x="932942" y="1910284"/>
            <a:ext cx="7278116" cy="3905795"/>
          </a:xfrm>
          <a:prstGeom prst="rect">
            <a:avLst/>
          </a:prstGeom>
        </p:spPr>
      </p:pic>
    </p:spTree>
    <p:extLst>
      <p:ext uri="{BB962C8B-B14F-4D97-AF65-F5344CB8AC3E}">
        <p14:creationId xmlns:p14="http://schemas.microsoft.com/office/powerpoint/2010/main" val="19172435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F0498-D776-E7A1-916F-BED014FCB29B}"/>
              </a:ext>
            </a:extLst>
          </p:cNvPr>
          <p:cNvSpPr>
            <a:spLocks noGrp="1"/>
          </p:cNvSpPr>
          <p:nvPr>
            <p:ph type="title"/>
          </p:nvPr>
        </p:nvSpPr>
        <p:spPr/>
        <p:txBody>
          <a:bodyPr/>
          <a:lstStyle/>
          <a:p>
            <a:r>
              <a:rPr lang="en-US" dirty="0"/>
              <a:t>Anonymization Is Hard</a:t>
            </a:r>
            <a:endParaRPr lang="en-NG" dirty="0"/>
          </a:p>
        </p:txBody>
      </p:sp>
      <p:pic>
        <p:nvPicPr>
          <p:cNvPr id="5" name="Content Placeholder 4">
            <a:extLst>
              <a:ext uri="{FF2B5EF4-FFF2-40B4-BE49-F238E27FC236}">
                <a16:creationId xmlns:a16="http://schemas.microsoft.com/office/drawing/2014/main" id="{04984AA6-D16B-940E-ED78-3FCF352FE389}"/>
              </a:ext>
            </a:extLst>
          </p:cNvPr>
          <p:cNvPicPr>
            <a:picLocks noGrp="1" noChangeAspect="1"/>
          </p:cNvPicPr>
          <p:nvPr>
            <p:ph idx="1"/>
          </p:nvPr>
        </p:nvPicPr>
        <p:blipFill>
          <a:blip r:embed="rId2"/>
          <a:stretch>
            <a:fillRect/>
          </a:stretch>
        </p:blipFill>
        <p:spPr>
          <a:xfrm>
            <a:off x="1058584" y="1600200"/>
            <a:ext cx="7026832" cy="4525963"/>
          </a:xfrm>
        </p:spPr>
      </p:pic>
    </p:spTree>
    <p:extLst>
      <p:ext uri="{BB962C8B-B14F-4D97-AF65-F5344CB8AC3E}">
        <p14:creationId xmlns:p14="http://schemas.microsoft.com/office/powerpoint/2010/main" val="21119156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A4C7DA-05E0-4F1D-B392-911F5DA4A58E}"/>
              </a:ext>
            </a:extLst>
          </p:cNvPr>
          <p:cNvSpPr>
            <a:spLocks noGrp="1"/>
          </p:cNvSpPr>
          <p:nvPr>
            <p:ph idx="1"/>
          </p:nvPr>
        </p:nvSpPr>
        <p:spPr>
          <a:xfrm>
            <a:off x="457200" y="2574867"/>
            <a:ext cx="8229600" cy="1708265"/>
          </a:xfrm>
        </p:spPr>
        <p:txBody>
          <a:bodyPr>
            <a:normAutofit/>
          </a:bodyPr>
          <a:lstStyle/>
          <a:p>
            <a:pPr marL="0" indent="0" algn="ctr">
              <a:buNone/>
            </a:pPr>
            <a:r>
              <a:rPr lang="en-US" b="1" dirty="0"/>
              <a:t>Randomized Response</a:t>
            </a:r>
            <a:endParaRPr lang="en-NG" b="1" dirty="0"/>
          </a:p>
        </p:txBody>
      </p:sp>
    </p:spTree>
    <p:extLst>
      <p:ext uri="{BB962C8B-B14F-4D97-AF65-F5344CB8AC3E}">
        <p14:creationId xmlns:p14="http://schemas.microsoft.com/office/powerpoint/2010/main" val="2807660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Randomized Response</a:t>
            </a:r>
          </a:p>
        </p:txBody>
      </p:sp>
      <p:sp>
        <p:nvSpPr>
          <p:cNvPr id="3" name="Content Placeholder 2"/>
          <p:cNvSpPr>
            <a:spLocks noGrp="1"/>
          </p:cNvSpPr>
          <p:nvPr>
            <p:ph idx="1"/>
          </p:nvPr>
        </p:nvSpPr>
        <p:spPr>
          <a:xfrm>
            <a:off x="457200" y="1661160"/>
            <a:ext cx="8229600" cy="4525963"/>
          </a:xfrm>
        </p:spPr>
        <p:txBody>
          <a:bodyPr>
            <a:normAutofit fontScale="92500" lnSpcReduction="10000"/>
          </a:bodyPr>
          <a:lstStyle/>
          <a:p>
            <a:pPr marL="0" indent="0">
              <a:buNone/>
            </a:pPr>
            <a:r>
              <a:rPr dirty="0">
                <a:solidFill>
                  <a:srgbClr val="0070C0"/>
                </a:solidFill>
              </a:rPr>
              <a:t>Concept</a:t>
            </a:r>
            <a:r>
              <a:rPr dirty="0"/>
              <a:t>:</a:t>
            </a:r>
            <a:r>
              <a:rPr lang="en-US" dirty="0"/>
              <a:t> </a:t>
            </a:r>
            <a:r>
              <a:rPr dirty="0"/>
              <a:t>A survey technique ensuring some level of privacy through randomization</a:t>
            </a:r>
            <a:r>
              <a:rPr lang="en-US" dirty="0"/>
              <a:t>.</a:t>
            </a:r>
          </a:p>
          <a:p>
            <a:pPr marL="0" indent="0">
              <a:buNone/>
            </a:pPr>
            <a:endParaRPr lang="en-US" dirty="0"/>
          </a:p>
          <a:p>
            <a:pPr marL="0" indent="0">
              <a:buNone/>
            </a:pPr>
            <a:r>
              <a:rPr lang="en-US" dirty="0">
                <a:solidFill>
                  <a:srgbClr val="0070C0"/>
                </a:solidFill>
              </a:rPr>
              <a:t>Example</a:t>
            </a:r>
            <a:r>
              <a:rPr lang="en-US" dirty="0"/>
              <a:t>: Coin flip mechanism to provide truthful or random answers.</a:t>
            </a:r>
          </a:p>
          <a:p>
            <a:endParaRPr lang="en-US" dirty="0"/>
          </a:p>
          <a:p>
            <a:pPr marL="0" indent="0">
              <a:buNone/>
            </a:pPr>
            <a:r>
              <a:rPr lang="en-US" dirty="0">
                <a:solidFill>
                  <a:srgbClr val="0070C0"/>
                </a:solidFill>
              </a:rPr>
              <a:t>NB</a:t>
            </a:r>
            <a:r>
              <a:rPr lang="en-US" dirty="0"/>
              <a:t>: Randomized response is not the same as differential privacy, but it serves as a foundational concept on which differential privacy is built.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F0498-D776-E7A1-916F-BED014FCB29B}"/>
              </a:ext>
            </a:extLst>
          </p:cNvPr>
          <p:cNvSpPr>
            <a:spLocks noGrp="1"/>
          </p:cNvSpPr>
          <p:nvPr>
            <p:ph type="title"/>
          </p:nvPr>
        </p:nvSpPr>
        <p:spPr/>
        <p:txBody>
          <a:bodyPr/>
          <a:lstStyle/>
          <a:p>
            <a:r>
              <a:rPr lang="en-US" dirty="0"/>
              <a:t>Randomized Response</a:t>
            </a:r>
            <a:endParaRPr lang="en-NG" dirty="0"/>
          </a:p>
        </p:txBody>
      </p:sp>
      <p:pic>
        <p:nvPicPr>
          <p:cNvPr id="5" name="Content Placeholder 4">
            <a:extLst>
              <a:ext uri="{FF2B5EF4-FFF2-40B4-BE49-F238E27FC236}">
                <a16:creationId xmlns:a16="http://schemas.microsoft.com/office/drawing/2014/main" id="{2758C35D-A0C3-611D-C8D5-0289977BCF49}"/>
              </a:ext>
            </a:extLst>
          </p:cNvPr>
          <p:cNvPicPr>
            <a:picLocks noGrp="1" noChangeAspect="1"/>
          </p:cNvPicPr>
          <p:nvPr>
            <p:ph idx="1"/>
          </p:nvPr>
        </p:nvPicPr>
        <p:blipFill>
          <a:blip r:embed="rId2"/>
          <a:stretch>
            <a:fillRect/>
          </a:stretch>
        </p:blipFill>
        <p:spPr>
          <a:xfrm>
            <a:off x="457453" y="2140229"/>
            <a:ext cx="8229347" cy="2913909"/>
          </a:xfrm>
        </p:spPr>
      </p:pic>
      <p:sp>
        <p:nvSpPr>
          <p:cNvPr id="6" name="TextBox 5">
            <a:extLst>
              <a:ext uri="{FF2B5EF4-FFF2-40B4-BE49-F238E27FC236}">
                <a16:creationId xmlns:a16="http://schemas.microsoft.com/office/drawing/2014/main" id="{C6C85800-BA8E-1930-1DB0-F162A258C458}"/>
              </a:ext>
            </a:extLst>
          </p:cNvPr>
          <p:cNvSpPr txBox="1"/>
          <p:nvPr/>
        </p:nvSpPr>
        <p:spPr>
          <a:xfrm>
            <a:off x="584199" y="5295621"/>
            <a:ext cx="8102474" cy="646331"/>
          </a:xfrm>
          <a:prstGeom prst="rect">
            <a:avLst/>
          </a:prstGeom>
          <a:noFill/>
        </p:spPr>
        <p:txBody>
          <a:bodyPr wrap="square" rtlCol="0">
            <a:spAutoFit/>
          </a:bodyPr>
          <a:lstStyle/>
          <a:p>
            <a:r>
              <a:rPr lang="en-US" b="1" dirty="0">
                <a:solidFill>
                  <a:srgbClr val="0070C0"/>
                </a:solidFill>
              </a:rPr>
              <a:t>Big Question</a:t>
            </a:r>
            <a:r>
              <a:rPr lang="en-US" dirty="0"/>
              <a:t>: </a:t>
            </a:r>
            <a:r>
              <a:rPr lang="en-US" b="1" dirty="0"/>
              <a:t>How do we still see the forest but somehow, lose some resolution on the trees?</a:t>
            </a:r>
            <a:endParaRPr lang="en-NG" b="1" dirty="0"/>
          </a:p>
        </p:txBody>
      </p:sp>
    </p:spTree>
    <p:extLst>
      <p:ext uri="{BB962C8B-B14F-4D97-AF65-F5344CB8AC3E}">
        <p14:creationId xmlns:p14="http://schemas.microsoft.com/office/powerpoint/2010/main" val="40417947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1189D9E-3955-5D7B-6C07-DD0704C743B9}"/>
              </a:ext>
            </a:extLst>
          </p:cNvPr>
          <p:cNvPicPr>
            <a:picLocks noGrp="1" noChangeAspect="1"/>
          </p:cNvPicPr>
          <p:nvPr>
            <p:ph idx="1"/>
          </p:nvPr>
        </p:nvPicPr>
        <p:blipFill>
          <a:blip r:embed="rId2"/>
          <a:stretch>
            <a:fillRect/>
          </a:stretch>
        </p:blipFill>
        <p:spPr>
          <a:xfrm>
            <a:off x="457200" y="1528810"/>
            <a:ext cx="8229600" cy="3800379"/>
          </a:xfrm>
        </p:spPr>
      </p:pic>
    </p:spTree>
    <p:extLst>
      <p:ext uri="{BB962C8B-B14F-4D97-AF65-F5344CB8AC3E}">
        <p14:creationId xmlns:p14="http://schemas.microsoft.com/office/powerpoint/2010/main" val="14931943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2165F06F-4F42-8172-49D9-5C288D39EDAF}"/>
              </a:ext>
            </a:extLst>
          </p:cNvPr>
          <p:cNvPicPr>
            <a:picLocks noGrp="1" noChangeAspect="1"/>
          </p:cNvPicPr>
          <p:nvPr>
            <p:ph idx="1"/>
          </p:nvPr>
        </p:nvPicPr>
        <p:blipFill>
          <a:blip r:embed="rId2"/>
          <a:stretch>
            <a:fillRect/>
          </a:stretch>
        </p:blipFill>
        <p:spPr>
          <a:xfrm>
            <a:off x="1367596" y="1767839"/>
            <a:ext cx="6051516" cy="4525963"/>
          </a:xfrm>
        </p:spPr>
      </p:pic>
      <p:sp>
        <p:nvSpPr>
          <p:cNvPr id="10" name="TextBox 9">
            <a:extLst>
              <a:ext uri="{FF2B5EF4-FFF2-40B4-BE49-F238E27FC236}">
                <a16:creationId xmlns:a16="http://schemas.microsoft.com/office/drawing/2014/main" id="{6E118029-B9F5-A5D8-9452-128994E5B81E}"/>
              </a:ext>
            </a:extLst>
          </p:cNvPr>
          <p:cNvSpPr txBox="1"/>
          <p:nvPr/>
        </p:nvSpPr>
        <p:spPr>
          <a:xfrm>
            <a:off x="118533" y="1060913"/>
            <a:ext cx="4910667" cy="369332"/>
          </a:xfrm>
          <a:prstGeom prst="rect">
            <a:avLst/>
          </a:prstGeom>
          <a:noFill/>
        </p:spPr>
        <p:txBody>
          <a:bodyPr wrap="square" rtlCol="0">
            <a:spAutoFit/>
          </a:bodyPr>
          <a:lstStyle/>
          <a:p>
            <a:r>
              <a:rPr lang="en-US" b="1" dirty="0">
                <a:solidFill>
                  <a:srgbClr val="0070C0"/>
                </a:solidFill>
              </a:rPr>
              <a:t>Question</a:t>
            </a:r>
            <a:r>
              <a:rPr lang="en-US" dirty="0"/>
              <a:t>: Are you a smoker?</a:t>
            </a:r>
            <a:endParaRPr lang="en-NG" dirty="0"/>
          </a:p>
        </p:txBody>
      </p:sp>
    </p:spTree>
    <p:extLst>
      <p:ext uri="{BB962C8B-B14F-4D97-AF65-F5344CB8AC3E}">
        <p14:creationId xmlns:p14="http://schemas.microsoft.com/office/powerpoint/2010/main" val="13300185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8B079AA-BCAD-6CF5-D582-D2AB9DA0C8D7}"/>
              </a:ext>
            </a:extLst>
          </p:cNvPr>
          <p:cNvPicPr>
            <a:picLocks noGrp="1" noChangeAspect="1"/>
          </p:cNvPicPr>
          <p:nvPr>
            <p:ph idx="1"/>
          </p:nvPr>
        </p:nvPicPr>
        <p:blipFill>
          <a:blip r:embed="rId2"/>
          <a:stretch>
            <a:fillRect/>
          </a:stretch>
        </p:blipFill>
        <p:spPr>
          <a:xfrm>
            <a:off x="510540" y="1470860"/>
            <a:ext cx="8229600" cy="3916279"/>
          </a:xfrm>
        </p:spPr>
      </p:pic>
    </p:spTree>
    <p:extLst>
      <p:ext uri="{BB962C8B-B14F-4D97-AF65-F5344CB8AC3E}">
        <p14:creationId xmlns:p14="http://schemas.microsoft.com/office/powerpoint/2010/main" val="3831195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52818"/>
            <a:ext cx="8229600" cy="1143000"/>
          </a:xfrm>
        </p:spPr>
        <p:txBody>
          <a:bodyPr>
            <a:normAutofit fontScale="90000"/>
          </a:bodyPr>
          <a:lstStyle/>
          <a:p>
            <a:r>
              <a:rPr lang="en-US" sz="3600" b="1" dirty="0">
                <a:solidFill>
                  <a:srgbClr val="0070C0"/>
                </a:solidFill>
              </a:rPr>
              <a:t>With Great Data, Comes Great Responsibility!</a:t>
            </a:r>
            <a:br>
              <a:rPr lang="en-US" dirty="0"/>
            </a:br>
            <a:endParaRPr dirty="0"/>
          </a:p>
        </p:txBody>
      </p:sp>
      <p:sp>
        <p:nvSpPr>
          <p:cNvPr id="3" name="Content Placeholder 2"/>
          <p:cNvSpPr>
            <a:spLocks noGrp="1"/>
          </p:cNvSpPr>
          <p:nvPr>
            <p:ph idx="1"/>
          </p:nvPr>
        </p:nvSpPr>
        <p:spPr>
          <a:xfrm>
            <a:off x="556260" y="1898650"/>
            <a:ext cx="8229600" cy="4525963"/>
          </a:xfrm>
        </p:spPr>
        <p:txBody>
          <a:bodyPr>
            <a:normAutofit/>
          </a:bodyPr>
          <a:lstStyle/>
          <a:p>
            <a:pPr marL="0" indent="0" algn="l">
              <a:buNone/>
            </a:pPr>
            <a:r>
              <a:rPr lang="en-US" b="0" i="0" dirty="0">
                <a:solidFill>
                  <a:srgbClr val="212529"/>
                </a:solidFill>
                <a:effectLst/>
                <a:highlight>
                  <a:srgbClr val="FFFFFF"/>
                </a:highlight>
                <a:latin typeface="Maison Neue Mono"/>
              </a:rPr>
              <a:t>The exponential growth of machine learning (ML) hinges on data, but its acquisition often raises privacy concerns due to the potential exposure of sensitive information.</a:t>
            </a:r>
          </a:p>
          <a:p>
            <a:pPr marL="0" indent="0" algn="l">
              <a:buNone/>
            </a:pPr>
            <a:r>
              <a:rPr lang="en-US" b="0" i="0" dirty="0">
                <a:solidFill>
                  <a:srgbClr val="212529"/>
                </a:solidFill>
                <a:effectLst/>
                <a:highlight>
                  <a:srgbClr val="FFFFFF"/>
                </a:highlight>
                <a:latin typeface="Maison Neue Mono"/>
              </a:rPr>
              <a:t>Thus, the challenge lies in balancing the potential benefits of machine learning with the risks of compromising user privacy.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F0498-D776-E7A1-916F-BED014FCB29B}"/>
              </a:ext>
            </a:extLst>
          </p:cNvPr>
          <p:cNvSpPr>
            <a:spLocks noGrp="1"/>
          </p:cNvSpPr>
          <p:nvPr>
            <p:ph type="title"/>
          </p:nvPr>
        </p:nvSpPr>
        <p:spPr/>
        <p:txBody>
          <a:bodyPr/>
          <a:lstStyle/>
          <a:p>
            <a:r>
              <a:rPr lang="en-US" dirty="0"/>
              <a:t>Randomized Response</a:t>
            </a:r>
            <a:endParaRPr lang="en-NG" dirty="0"/>
          </a:p>
        </p:txBody>
      </p:sp>
      <p:pic>
        <p:nvPicPr>
          <p:cNvPr id="5" name="Content Placeholder 4">
            <a:extLst>
              <a:ext uri="{FF2B5EF4-FFF2-40B4-BE49-F238E27FC236}">
                <a16:creationId xmlns:a16="http://schemas.microsoft.com/office/drawing/2014/main" id="{BDEFEE04-37EB-B415-A928-3546972B0F44}"/>
              </a:ext>
            </a:extLst>
          </p:cNvPr>
          <p:cNvPicPr>
            <a:picLocks noGrp="1" noChangeAspect="1"/>
          </p:cNvPicPr>
          <p:nvPr>
            <p:ph idx="1"/>
          </p:nvPr>
        </p:nvPicPr>
        <p:blipFill>
          <a:blip r:embed="rId2"/>
          <a:stretch>
            <a:fillRect/>
          </a:stretch>
        </p:blipFill>
        <p:spPr>
          <a:xfrm>
            <a:off x="457200" y="2040457"/>
            <a:ext cx="8229600" cy="3645448"/>
          </a:xfrm>
        </p:spPr>
      </p:pic>
    </p:spTree>
    <p:extLst>
      <p:ext uri="{BB962C8B-B14F-4D97-AF65-F5344CB8AC3E}">
        <p14:creationId xmlns:p14="http://schemas.microsoft.com/office/powerpoint/2010/main" val="3522216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F0498-D776-E7A1-916F-BED014FCB29B}"/>
              </a:ext>
            </a:extLst>
          </p:cNvPr>
          <p:cNvSpPr>
            <a:spLocks noGrp="1"/>
          </p:cNvSpPr>
          <p:nvPr>
            <p:ph type="title"/>
          </p:nvPr>
        </p:nvSpPr>
        <p:spPr/>
        <p:txBody>
          <a:bodyPr/>
          <a:lstStyle/>
          <a:p>
            <a:r>
              <a:rPr lang="en-US" dirty="0"/>
              <a:t>Randomized Response</a:t>
            </a:r>
            <a:endParaRPr lang="en-NG" dirty="0"/>
          </a:p>
        </p:txBody>
      </p:sp>
      <p:pic>
        <p:nvPicPr>
          <p:cNvPr id="5" name="Content Placeholder 4">
            <a:extLst>
              <a:ext uri="{FF2B5EF4-FFF2-40B4-BE49-F238E27FC236}">
                <a16:creationId xmlns:a16="http://schemas.microsoft.com/office/drawing/2014/main" id="{805D8D1C-2FED-8E67-39AE-2196572D7E7E}"/>
              </a:ext>
            </a:extLst>
          </p:cNvPr>
          <p:cNvPicPr>
            <a:picLocks noGrp="1" noChangeAspect="1"/>
          </p:cNvPicPr>
          <p:nvPr>
            <p:ph idx="1"/>
          </p:nvPr>
        </p:nvPicPr>
        <p:blipFill>
          <a:blip r:embed="rId2"/>
          <a:stretch>
            <a:fillRect/>
          </a:stretch>
        </p:blipFill>
        <p:spPr>
          <a:xfrm>
            <a:off x="457200" y="2073743"/>
            <a:ext cx="8229600" cy="3578877"/>
          </a:xfrm>
        </p:spPr>
      </p:pic>
    </p:spTree>
    <p:extLst>
      <p:ext uri="{BB962C8B-B14F-4D97-AF65-F5344CB8AC3E}">
        <p14:creationId xmlns:p14="http://schemas.microsoft.com/office/powerpoint/2010/main" val="23035292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F0498-D776-E7A1-916F-BED014FCB29B}"/>
              </a:ext>
            </a:extLst>
          </p:cNvPr>
          <p:cNvSpPr>
            <a:spLocks noGrp="1"/>
          </p:cNvSpPr>
          <p:nvPr>
            <p:ph type="title"/>
          </p:nvPr>
        </p:nvSpPr>
        <p:spPr/>
        <p:txBody>
          <a:bodyPr/>
          <a:lstStyle/>
          <a:p>
            <a:r>
              <a:rPr lang="en-US" dirty="0"/>
              <a:t>Randomized Response</a:t>
            </a:r>
            <a:endParaRPr lang="en-NG" dirty="0"/>
          </a:p>
        </p:txBody>
      </p:sp>
      <p:pic>
        <p:nvPicPr>
          <p:cNvPr id="5" name="Content Placeholder 4">
            <a:extLst>
              <a:ext uri="{FF2B5EF4-FFF2-40B4-BE49-F238E27FC236}">
                <a16:creationId xmlns:a16="http://schemas.microsoft.com/office/drawing/2014/main" id="{9BF0E056-C084-92D8-944B-8BAE453CF258}"/>
              </a:ext>
            </a:extLst>
          </p:cNvPr>
          <p:cNvPicPr>
            <a:picLocks noGrp="1" noChangeAspect="1"/>
          </p:cNvPicPr>
          <p:nvPr>
            <p:ph idx="1"/>
          </p:nvPr>
        </p:nvPicPr>
        <p:blipFill>
          <a:blip r:embed="rId2"/>
          <a:stretch>
            <a:fillRect/>
          </a:stretch>
        </p:blipFill>
        <p:spPr>
          <a:xfrm>
            <a:off x="457200" y="2148681"/>
            <a:ext cx="8229600" cy="3429000"/>
          </a:xfrm>
        </p:spPr>
      </p:pic>
    </p:spTree>
    <p:extLst>
      <p:ext uri="{BB962C8B-B14F-4D97-AF65-F5344CB8AC3E}">
        <p14:creationId xmlns:p14="http://schemas.microsoft.com/office/powerpoint/2010/main" val="17903086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F0498-D776-E7A1-916F-BED014FCB29B}"/>
              </a:ext>
            </a:extLst>
          </p:cNvPr>
          <p:cNvSpPr>
            <a:spLocks noGrp="1"/>
          </p:cNvSpPr>
          <p:nvPr>
            <p:ph type="title"/>
          </p:nvPr>
        </p:nvSpPr>
        <p:spPr/>
        <p:txBody>
          <a:bodyPr/>
          <a:lstStyle/>
          <a:p>
            <a:r>
              <a:rPr lang="en-US" dirty="0"/>
              <a:t>Randomized Response</a:t>
            </a:r>
            <a:endParaRPr lang="en-NG" dirty="0"/>
          </a:p>
        </p:txBody>
      </p:sp>
      <p:sp>
        <p:nvSpPr>
          <p:cNvPr id="7" name="Content Placeholder 6">
            <a:extLst>
              <a:ext uri="{FF2B5EF4-FFF2-40B4-BE49-F238E27FC236}">
                <a16:creationId xmlns:a16="http://schemas.microsoft.com/office/drawing/2014/main" id="{2BFC112F-4FA9-365D-048F-F826C5E4E283}"/>
              </a:ext>
            </a:extLst>
          </p:cNvPr>
          <p:cNvSpPr>
            <a:spLocks noGrp="1"/>
          </p:cNvSpPr>
          <p:nvPr>
            <p:ph idx="1"/>
          </p:nvPr>
        </p:nvSpPr>
        <p:spPr>
          <a:xfrm>
            <a:off x="457200" y="1600200"/>
            <a:ext cx="8229600" cy="3471333"/>
          </a:xfrm>
        </p:spPr>
        <p:txBody>
          <a:bodyPr/>
          <a:lstStyle/>
          <a:p>
            <a:pPr marL="0" indent="0">
              <a:buNone/>
            </a:pPr>
            <a:endParaRPr lang="en-NG" dirty="0"/>
          </a:p>
        </p:txBody>
      </p:sp>
      <p:pic>
        <p:nvPicPr>
          <p:cNvPr id="9" name="Picture 8">
            <a:extLst>
              <a:ext uri="{FF2B5EF4-FFF2-40B4-BE49-F238E27FC236}">
                <a16:creationId xmlns:a16="http://schemas.microsoft.com/office/drawing/2014/main" id="{50740749-D1AA-CF48-90FC-C431CFF4EECB}"/>
              </a:ext>
            </a:extLst>
          </p:cNvPr>
          <p:cNvPicPr>
            <a:picLocks noChangeAspect="1"/>
          </p:cNvPicPr>
          <p:nvPr/>
        </p:nvPicPr>
        <p:blipFill>
          <a:blip r:embed="rId2"/>
          <a:stretch>
            <a:fillRect/>
          </a:stretch>
        </p:blipFill>
        <p:spPr>
          <a:xfrm>
            <a:off x="366183" y="1530750"/>
            <a:ext cx="8411634" cy="3610232"/>
          </a:xfrm>
          <a:prstGeom prst="rect">
            <a:avLst/>
          </a:prstGeom>
        </p:spPr>
      </p:pic>
      <p:sp>
        <p:nvSpPr>
          <p:cNvPr id="10" name="TextBox 9">
            <a:extLst>
              <a:ext uri="{FF2B5EF4-FFF2-40B4-BE49-F238E27FC236}">
                <a16:creationId xmlns:a16="http://schemas.microsoft.com/office/drawing/2014/main" id="{E034C466-EA74-2535-18A5-4DABFD55BC88}"/>
              </a:ext>
            </a:extLst>
          </p:cNvPr>
          <p:cNvSpPr txBox="1"/>
          <p:nvPr/>
        </p:nvSpPr>
        <p:spPr>
          <a:xfrm>
            <a:off x="211243" y="4933390"/>
            <a:ext cx="8310034" cy="1754326"/>
          </a:xfrm>
          <a:prstGeom prst="rect">
            <a:avLst/>
          </a:prstGeom>
          <a:noFill/>
        </p:spPr>
        <p:txBody>
          <a:bodyPr wrap="square" rtlCol="0">
            <a:spAutoFit/>
          </a:bodyPr>
          <a:lstStyle/>
          <a:p>
            <a:pPr marL="285750" indent="-285750">
              <a:buFontTx/>
              <a:buChar char="-"/>
            </a:pPr>
            <a:endParaRPr lang="en-US" dirty="0"/>
          </a:p>
          <a:p>
            <a:pPr marL="285750" indent="-285750">
              <a:buFontTx/>
              <a:buChar char="-"/>
            </a:pPr>
            <a:r>
              <a:rPr lang="en-US" dirty="0"/>
              <a:t>Any person who answers "</a:t>
            </a:r>
            <a:r>
              <a:rPr lang="en-US" b="1" dirty="0">
                <a:solidFill>
                  <a:srgbClr val="0070C0"/>
                </a:solidFill>
              </a:rPr>
              <a:t>Yes</a:t>
            </a:r>
            <a:r>
              <a:rPr lang="en-US" dirty="0"/>
              <a:t>" has </a:t>
            </a:r>
            <a:r>
              <a:rPr lang="en-US" b="1" dirty="0"/>
              <a:t>plausible deniability</a:t>
            </a:r>
            <a:r>
              <a:rPr lang="en-US" dirty="0"/>
              <a:t>. </a:t>
            </a:r>
          </a:p>
          <a:p>
            <a:pPr marL="285750" indent="-285750">
              <a:buFontTx/>
              <a:buChar char="-"/>
            </a:pPr>
            <a:endParaRPr lang="en-US" dirty="0"/>
          </a:p>
          <a:p>
            <a:pPr marL="285750" indent="-285750">
              <a:buFontTx/>
              <a:buChar char="-"/>
            </a:pPr>
            <a:r>
              <a:rPr lang="en-US" dirty="0"/>
              <a:t>This is because, even if the person is a smoker, they can credibly claim that their "Yes" response was due to the coin landing on tails, not because they were admitting to smoking. (</a:t>
            </a:r>
            <a:r>
              <a:rPr lang="en-US" b="1" dirty="0">
                <a:solidFill>
                  <a:srgbClr val="0070C0"/>
                </a:solidFill>
              </a:rPr>
              <a:t>NO TRACE, NO CASE)</a:t>
            </a:r>
          </a:p>
        </p:txBody>
      </p:sp>
    </p:spTree>
    <p:extLst>
      <p:ext uri="{BB962C8B-B14F-4D97-AF65-F5344CB8AC3E}">
        <p14:creationId xmlns:p14="http://schemas.microsoft.com/office/powerpoint/2010/main" val="21440452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A4C7DA-05E0-4F1D-B392-911F5DA4A58E}"/>
              </a:ext>
            </a:extLst>
          </p:cNvPr>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sz="3600" b="1" dirty="0"/>
              <a:t>What Is Differential Privacy?</a:t>
            </a:r>
            <a:endParaRPr lang="en-NG" sz="3600" b="1" dirty="0"/>
          </a:p>
        </p:txBody>
      </p:sp>
    </p:spTree>
    <p:extLst>
      <p:ext uri="{BB962C8B-B14F-4D97-AF65-F5344CB8AC3E}">
        <p14:creationId xmlns:p14="http://schemas.microsoft.com/office/powerpoint/2010/main" val="23855770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F0498-D776-E7A1-916F-BED014FCB29B}"/>
              </a:ext>
            </a:extLst>
          </p:cNvPr>
          <p:cNvSpPr>
            <a:spLocks noGrp="1"/>
          </p:cNvSpPr>
          <p:nvPr>
            <p:ph type="title"/>
          </p:nvPr>
        </p:nvSpPr>
        <p:spPr/>
        <p:txBody>
          <a:bodyPr/>
          <a:lstStyle/>
          <a:p>
            <a:r>
              <a:rPr lang="en-US" dirty="0"/>
              <a:t>Differential Privacy</a:t>
            </a:r>
            <a:endParaRPr lang="en-NG" dirty="0"/>
          </a:p>
        </p:txBody>
      </p:sp>
      <p:sp>
        <p:nvSpPr>
          <p:cNvPr id="3" name="Content Placeholder 2">
            <a:extLst>
              <a:ext uri="{FF2B5EF4-FFF2-40B4-BE49-F238E27FC236}">
                <a16:creationId xmlns:a16="http://schemas.microsoft.com/office/drawing/2014/main" id="{8CB2C36C-BFBE-D7DD-6D34-4B3B8234FC81}"/>
              </a:ext>
            </a:extLst>
          </p:cNvPr>
          <p:cNvSpPr>
            <a:spLocks noGrp="1"/>
          </p:cNvSpPr>
          <p:nvPr>
            <p:ph idx="1"/>
          </p:nvPr>
        </p:nvSpPr>
        <p:spPr/>
        <p:txBody>
          <a:bodyPr>
            <a:normAutofit/>
          </a:bodyPr>
          <a:lstStyle/>
          <a:p>
            <a:pPr marL="0" indent="0">
              <a:buNone/>
            </a:pPr>
            <a:r>
              <a:rPr lang="en-US" sz="2800" b="1" dirty="0">
                <a:solidFill>
                  <a:srgbClr val="0070C0"/>
                </a:solidFill>
              </a:rPr>
              <a:t>Differential Privacy </a:t>
            </a:r>
            <a:r>
              <a:rPr lang="en-US" sz="2800" dirty="0"/>
              <a:t>is a system for publicly sharing information about a dataset which obscures individual contributions while retaining the big picture, by adding controlled random noise.</a:t>
            </a:r>
          </a:p>
          <a:p>
            <a:pPr marL="0" indent="0">
              <a:buNone/>
            </a:pPr>
            <a:endParaRPr lang="en-US" sz="2800" dirty="0"/>
          </a:p>
          <a:p>
            <a:pPr marL="0" indent="0">
              <a:buNone/>
            </a:pPr>
            <a:r>
              <a:rPr lang="en-US" sz="2800" dirty="0"/>
              <a:t>▪ Doesn’t require attack modeling </a:t>
            </a:r>
          </a:p>
          <a:p>
            <a:pPr marL="0" indent="0">
              <a:buNone/>
            </a:pPr>
            <a:r>
              <a:rPr lang="en-US" sz="2800" dirty="0"/>
              <a:t>▪ Privacy loss is quantifiable</a:t>
            </a:r>
          </a:p>
          <a:p>
            <a:pPr marL="0" indent="0">
              <a:buNone/>
            </a:pPr>
            <a:r>
              <a:rPr lang="en-US" sz="2800" dirty="0"/>
              <a:t>▪ Compose multiple queries </a:t>
            </a:r>
          </a:p>
          <a:p>
            <a:pPr marL="0" indent="0">
              <a:buNone/>
            </a:pPr>
            <a:r>
              <a:rPr lang="en-US" sz="2800" dirty="0"/>
              <a:t>▪ Accessible, minimal utility loss, easy to compute </a:t>
            </a:r>
            <a:endParaRPr lang="en-NG" sz="2800" dirty="0"/>
          </a:p>
          <a:p>
            <a:pPr marL="0" indent="0">
              <a:buNone/>
            </a:pPr>
            <a:endParaRPr lang="en-US" sz="2800" dirty="0"/>
          </a:p>
        </p:txBody>
      </p:sp>
    </p:spTree>
    <p:extLst>
      <p:ext uri="{BB962C8B-B14F-4D97-AF65-F5344CB8AC3E}">
        <p14:creationId xmlns:p14="http://schemas.microsoft.com/office/powerpoint/2010/main" val="18274487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3124A4B1-F527-B283-0757-3C952B6BF628}"/>
              </a:ext>
            </a:extLst>
          </p:cNvPr>
          <p:cNvPicPr>
            <a:picLocks noGrp="1" noChangeAspect="1"/>
          </p:cNvPicPr>
          <p:nvPr>
            <p:ph idx="1"/>
          </p:nvPr>
        </p:nvPicPr>
        <p:blipFill>
          <a:blip r:embed="rId2"/>
          <a:stretch>
            <a:fillRect/>
          </a:stretch>
        </p:blipFill>
        <p:spPr>
          <a:xfrm>
            <a:off x="387350" y="1390412"/>
            <a:ext cx="8229600" cy="2975105"/>
          </a:xfrm>
        </p:spPr>
      </p:pic>
      <p:sp>
        <p:nvSpPr>
          <p:cNvPr id="10" name="TextBox 9">
            <a:extLst>
              <a:ext uri="{FF2B5EF4-FFF2-40B4-BE49-F238E27FC236}">
                <a16:creationId xmlns:a16="http://schemas.microsoft.com/office/drawing/2014/main" id="{AF67EA61-041D-FC38-F29F-31FB01BB3B3A}"/>
              </a:ext>
            </a:extLst>
          </p:cNvPr>
          <p:cNvSpPr txBox="1"/>
          <p:nvPr/>
        </p:nvSpPr>
        <p:spPr>
          <a:xfrm>
            <a:off x="581025" y="4747736"/>
            <a:ext cx="7981950" cy="1200329"/>
          </a:xfrm>
          <a:prstGeom prst="rect">
            <a:avLst/>
          </a:prstGeom>
          <a:noFill/>
        </p:spPr>
        <p:txBody>
          <a:bodyPr wrap="square" rtlCol="0">
            <a:spAutoFit/>
          </a:bodyPr>
          <a:lstStyle/>
          <a:p>
            <a:r>
              <a:rPr lang="en-US" dirty="0"/>
              <a:t>By applying differential privacy, organizations can better manage sensitive data related to individuals’ privacy; example, political opinions and behaviors, as seen in the above tweets, ensuring that users' privacy is maintained while still benefiting from the collected data for broader analysis and insights.</a:t>
            </a:r>
            <a:endParaRPr lang="en-NG" dirty="0"/>
          </a:p>
        </p:txBody>
      </p:sp>
      <p:sp>
        <p:nvSpPr>
          <p:cNvPr id="11" name="TextBox 10">
            <a:extLst>
              <a:ext uri="{FF2B5EF4-FFF2-40B4-BE49-F238E27FC236}">
                <a16:creationId xmlns:a16="http://schemas.microsoft.com/office/drawing/2014/main" id="{B73799B7-F87F-5361-71CB-E51033FBAD78}"/>
              </a:ext>
            </a:extLst>
          </p:cNvPr>
          <p:cNvSpPr txBox="1"/>
          <p:nvPr/>
        </p:nvSpPr>
        <p:spPr>
          <a:xfrm>
            <a:off x="502920" y="655320"/>
            <a:ext cx="4853940" cy="369332"/>
          </a:xfrm>
          <a:prstGeom prst="rect">
            <a:avLst/>
          </a:prstGeom>
          <a:noFill/>
        </p:spPr>
        <p:txBody>
          <a:bodyPr wrap="square" rtlCol="0">
            <a:spAutoFit/>
          </a:bodyPr>
          <a:lstStyle/>
          <a:p>
            <a:r>
              <a:rPr lang="en-US" b="1" dirty="0">
                <a:solidFill>
                  <a:srgbClr val="0070C0"/>
                </a:solidFill>
              </a:rPr>
              <a:t>Imagine a scenario like this ….</a:t>
            </a:r>
            <a:endParaRPr lang="en-NG" b="1" dirty="0">
              <a:solidFill>
                <a:srgbClr val="0070C0"/>
              </a:solidFill>
            </a:endParaRPr>
          </a:p>
        </p:txBody>
      </p:sp>
    </p:spTree>
    <p:extLst>
      <p:ext uri="{BB962C8B-B14F-4D97-AF65-F5344CB8AC3E}">
        <p14:creationId xmlns:p14="http://schemas.microsoft.com/office/powerpoint/2010/main" val="39803430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a:extLst>
              <a:ext uri="{FF2B5EF4-FFF2-40B4-BE49-F238E27FC236}">
                <a16:creationId xmlns:a16="http://schemas.microsoft.com/office/drawing/2014/main" id="{6264E89D-9F80-0CDC-04B3-46A388E3C39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45919" y="613231"/>
            <a:ext cx="6652161" cy="4172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0459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5B3443-7A0A-A894-B071-9DB448FA250C}"/>
              </a:ext>
            </a:extLst>
          </p:cNvPr>
          <p:cNvSpPr>
            <a:spLocks noGrp="1"/>
          </p:cNvSpPr>
          <p:nvPr>
            <p:ph idx="1"/>
          </p:nvPr>
        </p:nvSpPr>
        <p:spPr>
          <a:xfrm>
            <a:off x="457200" y="1005840"/>
            <a:ext cx="8229600" cy="4525963"/>
          </a:xfrm>
        </p:spPr>
        <p:txBody>
          <a:bodyPr>
            <a:normAutofit/>
          </a:bodyPr>
          <a:lstStyle/>
          <a:p>
            <a:r>
              <a:rPr lang="en-US" sz="3200" b="1" dirty="0">
                <a:solidFill>
                  <a:srgbClr val="0070C0"/>
                </a:solidFill>
              </a:rPr>
              <a:t>DP</a:t>
            </a:r>
            <a:r>
              <a:rPr lang="en-US" sz="3200" dirty="0"/>
              <a:t> ensures that if you have two datasets that are almost identical, except for one record, the probability of getting the same outcome from an algorithm applied to each dataset remains nearly unchanged. </a:t>
            </a:r>
            <a:endParaRPr lang="en-US" dirty="0"/>
          </a:p>
          <a:p>
            <a:endParaRPr lang="en-US" dirty="0"/>
          </a:p>
          <a:p>
            <a:r>
              <a:rPr lang="en-US" sz="3200" dirty="0"/>
              <a:t>This means that even small changes in the data won't drastically affect the results.</a:t>
            </a:r>
          </a:p>
          <a:p>
            <a:endParaRPr lang="en-NG" dirty="0"/>
          </a:p>
        </p:txBody>
      </p:sp>
    </p:spTree>
    <p:extLst>
      <p:ext uri="{BB962C8B-B14F-4D97-AF65-F5344CB8AC3E}">
        <p14:creationId xmlns:p14="http://schemas.microsoft.com/office/powerpoint/2010/main" val="23593757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66214D0-F342-8613-59B7-C25B8E61D637}"/>
              </a:ext>
            </a:extLst>
          </p:cNvPr>
          <p:cNvPicPr>
            <a:picLocks noGrp="1" noChangeAspect="1"/>
          </p:cNvPicPr>
          <p:nvPr>
            <p:ph idx="1"/>
          </p:nvPr>
        </p:nvPicPr>
        <p:blipFill>
          <a:blip r:embed="rId2"/>
          <a:stretch>
            <a:fillRect/>
          </a:stretch>
        </p:blipFill>
        <p:spPr>
          <a:xfrm>
            <a:off x="457200" y="2016575"/>
            <a:ext cx="8229600" cy="2291449"/>
          </a:xfrm>
        </p:spPr>
      </p:pic>
    </p:spTree>
    <p:extLst>
      <p:ext uri="{BB962C8B-B14F-4D97-AF65-F5344CB8AC3E}">
        <p14:creationId xmlns:p14="http://schemas.microsoft.com/office/powerpoint/2010/main" val="1171709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5CA2F-A195-52D8-8FD6-569084B4F8F6}"/>
              </a:ext>
            </a:extLst>
          </p:cNvPr>
          <p:cNvSpPr>
            <a:spLocks noGrp="1"/>
          </p:cNvSpPr>
          <p:nvPr>
            <p:ph type="title"/>
          </p:nvPr>
        </p:nvSpPr>
        <p:spPr/>
        <p:txBody>
          <a:bodyPr/>
          <a:lstStyle/>
          <a:p>
            <a:r>
              <a:rPr lang="en-US" dirty="0"/>
              <a:t>Motivation</a:t>
            </a:r>
            <a:endParaRPr lang="en-NG" dirty="0"/>
          </a:p>
        </p:txBody>
      </p:sp>
      <p:sp>
        <p:nvSpPr>
          <p:cNvPr id="3" name="Content Placeholder 2">
            <a:extLst>
              <a:ext uri="{FF2B5EF4-FFF2-40B4-BE49-F238E27FC236}">
                <a16:creationId xmlns:a16="http://schemas.microsoft.com/office/drawing/2014/main" id="{875FA12A-99F4-57CC-0CC3-E80932F61102}"/>
              </a:ext>
            </a:extLst>
          </p:cNvPr>
          <p:cNvSpPr>
            <a:spLocks noGrp="1"/>
          </p:cNvSpPr>
          <p:nvPr>
            <p:ph idx="1"/>
          </p:nvPr>
        </p:nvSpPr>
        <p:spPr/>
        <p:txBody>
          <a:bodyPr/>
          <a:lstStyle/>
          <a:p>
            <a:endParaRPr lang="en-NG"/>
          </a:p>
        </p:txBody>
      </p:sp>
      <p:pic>
        <p:nvPicPr>
          <p:cNvPr id="5" name="Picture 4">
            <a:extLst>
              <a:ext uri="{FF2B5EF4-FFF2-40B4-BE49-F238E27FC236}">
                <a16:creationId xmlns:a16="http://schemas.microsoft.com/office/drawing/2014/main" id="{0C830A34-93B1-A686-C763-029BCFBD4EE3}"/>
              </a:ext>
            </a:extLst>
          </p:cNvPr>
          <p:cNvPicPr>
            <a:picLocks noChangeAspect="1"/>
          </p:cNvPicPr>
          <p:nvPr/>
        </p:nvPicPr>
        <p:blipFill>
          <a:blip r:embed="rId2"/>
          <a:stretch>
            <a:fillRect/>
          </a:stretch>
        </p:blipFill>
        <p:spPr>
          <a:xfrm>
            <a:off x="270862" y="1562986"/>
            <a:ext cx="8602275" cy="5020376"/>
          </a:xfrm>
          <a:prstGeom prst="rect">
            <a:avLst/>
          </a:prstGeom>
        </p:spPr>
      </p:pic>
    </p:spTree>
    <p:extLst>
      <p:ext uri="{BB962C8B-B14F-4D97-AF65-F5344CB8AC3E}">
        <p14:creationId xmlns:p14="http://schemas.microsoft.com/office/powerpoint/2010/main" val="37882308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66214D0-F342-8613-59B7-C25B8E61D637}"/>
              </a:ext>
            </a:extLst>
          </p:cNvPr>
          <p:cNvPicPr>
            <a:picLocks noGrp="1" noChangeAspect="1"/>
          </p:cNvPicPr>
          <p:nvPr>
            <p:ph idx="1"/>
          </p:nvPr>
        </p:nvPicPr>
        <p:blipFill>
          <a:blip r:embed="rId2"/>
          <a:stretch>
            <a:fillRect/>
          </a:stretch>
        </p:blipFill>
        <p:spPr>
          <a:xfrm>
            <a:off x="533400" y="1691763"/>
            <a:ext cx="8229600" cy="2291449"/>
          </a:xfrm>
        </p:spPr>
      </p:pic>
      <p:pic>
        <p:nvPicPr>
          <p:cNvPr id="9" name="Picture 8">
            <a:extLst>
              <a:ext uri="{FF2B5EF4-FFF2-40B4-BE49-F238E27FC236}">
                <a16:creationId xmlns:a16="http://schemas.microsoft.com/office/drawing/2014/main" id="{3D0A5605-1DC0-772B-27E0-DA8E2719BA53}"/>
              </a:ext>
            </a:extLst>
          </p:cNvPr>
          <p:cNvPicPr>
            <a:picLocks noChangeAspect="1"/>
          </p:cNvPicPr>
          <p:nvPr/>
        </p:nvPicPr>
        <p:blipFill>
          <a:blip r:embed="rId3"/>
          <a:stretch>
            <a:fillRect/>
          </a:stretch>
        </p:blipFill>
        <p:spPr>
          <a:xfrm>
            <a:off x="1008515" y="4139954"/>
            <a:ext cx="8135485" cy="1752845"/>
          </a:xfrm>
          <a:prstGeom prst="rect">
            <a:avLst/>
          </a:prstGeom>
        </p:spPr>
      </p:pic>
      <p:pic>
        <p:nvPicPr>
          <p:cNvPr id="11" name="Picture 10">
            <a:extLst>
              <a:ext uri="{FF2B5EF4-FFF2-40B4-BE49-F238E27FC236}">
                <a16:creationId xmlns:a16="http://schemas.microsoft.com/office/drawing/2014/main" id="{A3C0C5DF-B4D2-E94C-6252-124973F49DBD}"/>
              </a:ext>
            </a:extLst>
          </p:cNvPr>
          <p:cNvPicPr>
            <a:picLocks noChangeAspect="1"/>
          </p:cNvPicPr>
          <p:nvPr/>
        </p:nvPicPr>
        <p:blipFill rotWithShape="1">
          <a:blip r:embed="rId4"/>
          <a:srcRect t="30000" r="20292" b="11234"/>
          <a:stretch/>
        </p:blipFill>
        <p:spPr>
          <a:xfrm>
            <a:off x="2328336" y="4686175"/>
            <a:ext cx="660399" cy="660401"/>
          </a:xfrm>
          <a:prstGeom prst="rect">
            <a:avLst/>
          </a:prstGeom>
        </p:spPr>
      </p:pic>
    </p:spTree>
    <p:extLst>
      <p:ext uri="{BB962C8B-B14F-4D97-AF65-F5344CB8AC3E}">
        <p14:creationId xmlns:p14="http://schemas.microsoft.com/office/powerpoint/2010/main" val="37907568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1D511D4-97E7-017B-E4D5-A1FDBC28EE16}"/>
              </a:ext>
            </a:extLst>
          </p:cNvPr>
          <p:cNvPicPr>
            <a:picLocks noGrp="1" noChangeAspect="1"/>
          </p:cNvPicPr>
          <p:nvPr>
            <p:ph idx="1"/>
          </p:nvPr>
        </p:nvPicPr>
        <p:blipFill>
          <a:blip r:embed="rId2"/>
          <a:stretch>
            <a:fillRect/>
          </a:stretch>
        </p:blipFill>
        <p:spPr>
          <a:xfrm>
            <a:off x="457200" y="1921566"/>
            <a:ext cx="8229600" cy="3883231"/>
          </a:xfrm>
        </p:spPr>
      </p:pic>
    </p:spTree>
    <p:extLst>
      <p:ext uri="{BB962C8B-B14F-4D97-AF65-F5344CB8AC3E}">
        <p14:creationId xmlns:p14="http://schemas.microsoft.com/office/powerpoint/2010/main" val="21361832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B9A646C-DDFD-BF48-CE1A-96D97A77F66D}"/>
              </a:ext>
            </a:extLst>
          </p:cNvPr>
          <p:cNvPicPr>
            <a:picLocks noGrp="1" noChangeAspect="1"/>
          </p:cNvPicPr>
          <p:nvPr>
            <p:ph idx="1"/>
          </p:nvPr>
        </p:nvPicPr>
        <p:blipFill>
          <a:blip r:embed="rId2"/>
          <a:stretch>
            <a:fillRect/>
          </a:stretch>
        </p:blipFill>
        <p:spPr>
          <a:xfrm>
            <a:off x="579120" y="1346055"/>
            <a:ext cx="8229600" cy="4028412"/>
          </a:xfrm>
        </p:spPr>
      </p:pic>
    </p:spTree>
    <p:extLst>
      <p:ext uri="{BB962C8B-B14F-4D97-AF65-F5344CB8AC3E}">
        <p14:creationId xmlns:p14="http://schemas.microsoft.com/office/powerpoint/2010/main" val="34352047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69C8D46-00C0-8984-644D-2468C6278482}"/>
              </a:ext>
            </a:extLst>
          </p:cNvPr>
          <p:cNvPicPr>
            <a:picLocks noGrp="1" noChangeAspect="1"/>
          </p:cNvPicPr>
          <p:nvPr>
            <p:ph idx="1"/>
          </p:nvPr>
        </p:nvPicPr>
        <p:blipFill>
          <a:blip r:embed="rId2"/>
          <a:stretch>
            <a:fillRect/>
          </a:stretch>
        </p:blipFill>
        <p:spPr>
          <a:xfrm>
            <a:off x="457200" y="1431002"/>
            <a:ext cx="8229600" cy="3797558"/>
          </a:xfrm>
        </p:spPr>
      </p:pic>
    </p:spTree>
    <p:extLst>
      <p:ext uri="{BB962C8B-B14F-4D97-AF65-F5344CB8AC3E}">
        <p14:creationId xmlns:p14="http://schemas.microsoft.com/office/powerpoint/2010/main" val="33029880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8D1F8F1-F72B-E357-26CB-38437AB132B3}"/>
              </a:ext>
            </a:extLst>
          </p:cNvPr>
          <p:cNvPicPr>
            <a:picLocks noGrp="1" noChangeAspect="1"/>
          </p:cNvPicPr>
          <p:nvPr>
            <p:ph idx="1"/>
          </p:nvPr>
        </p:nvPicPr>
        <p:blipFill>
          <a:blip r:embed="rId2"/>
          <a:stretch>
            <a:fillRect/>
          </a:stretch>
        </p:blipFill>
        <p:spPr>
          <a:xfrm>
            <a:off x="457200" y="1386132"/>
            <a:ext cx="8229600" cy="3826339"/>
          </a:xfrm>
        </p:spPr>
      </p:pic>
    </p:spTree>
    <p:extLst>
      <p:ext uri="{BB962C8B-B14F-4D97-AF65-F5344CB8AC3E}">
        <p14:creationId xmlns:p14="http://schemas.microsoft.com/office/powerpoint/2010/main" val="3696711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9DA4872-4ED9-78CE-BF1B-5CE8EF093019}"/>
              </a:ext>
            </a:extLst>
          </p:cNvPr>
          <p:cNvPicPr>
            <a:picLocks noGrp="1" noChangeAspect="1"/>
          </p:cNvPicPr>
          <p:nvPr>
            <p:ph idx="1"/>
          </p:nvPr>
        </p:nvPicPr>
        <p:blipFill>
          <a:blip r:embed="rId2"/>
          <a:stretch>
            <a:fillRect/>
          </a:stretch>
        </p:blipFill>
        <p:spPr>
          <a:xfrm>
            <a:off x="373380" y="716598"/>
            <a:ext cx="8229600" cy="3817242"/>
          </a:xfrm>
        </p:spPr>
      </p:pic>
      <p:sp>
        <p:nvSpPr>
          <p:cNvPr id="6" name="TextBox 5">
            <a:extLst>
              <a:ext uri="{FF2B5EF4-FFF2-40B4-BE49-F238E27FC236}">
                <a16:creationId xmlns:a16="http://schemas.microsoft.com/office/drawing/2014/main" id="{1CF4D869-AD70-4F56-AC50-0E373FDFC8DC}"/>
              </a:ext>
            </a:extLst>
          </p:cNvPr>
          <p:cNvSpPr txBox="1"/>
          <p:nvPr/>
        </p:nvSpPr>
        <p:spPr>
          <a:xfrm>
            <a:off x="317500" y="4958012"/>
            <a:ext cx="8509000" cy="1754326"/>
          </a:xfrm>
          <a:prstGeom prst="rect">
            <a:avLst/>
          </a:prstGeom>
          <a:noFill/>
        </p:spPr>
        <p:txBody>
          <a:bodyPr wrap="square" rtlCol="0">
            <a:spAutoFit/>
          </a:bodyPr>
          <a:lstStyle/>
          <a:p>
            <a:r>
              <a:rPr lang="en-US" b="1" dirty="0">
                <a:solidFill>
                  <a:srgbClr val="0070C0"/>
                </a:solidFill>
              </a:rPr>
              <a:t>Epsilon</a:t>
            </a:r>
            <a:r>
              <a:rPr lang="en-US" b="1" dirty="0"/>
              <a:t> (</a:t>
            </a:r>
            <a:r>
              <a:rPr lang="el-GR" b="1" dirty="0">
                <a:solidFill>
                  <a:srgbClr val="0070C0"/>
                </a:solidFill>
              </a:rPr>
              <a:t>ϵ</a:t>
            </a:r>
            <a:r>
              <a:rPr lang="el-GR" b="1" dirty="0"/>
              <a:t>)</a:t>
            </a:r>
            <a:r>
              <a:rPr lang="el-GR" dirty="0"/>
              <a:t>: </a:t>
            </a:r>
            <a:r>
              <a:rPr lang="en-US" dirty="0"/>
              <a:t>is a parameter that measures the privacy guarantee. </a:t>
            </a:r>
          </a:p>
          <a:p>
            <a:r>
              <a:rPr lang="en-US" dirty="0"/>
              <a:t>-    </a:t>
            </a:r>
            <a:r>
              <a:rPr lang="el-GR" b="1" dirty="0">
                <a:solidFill>
                  <a:srgbClr val="0070C0"/>
                </a:solidFill>
              </a:rPr>
              <a:t>ϵ </a:t>
            </a:r>
            <a:r>
              <a:rPr lang="en-US" b="0" i="0" dirty="0">
                <a:solidFill>
                  <a:srgbClr val="242424"/>
                </a:solidFill>
                <a:effectLst/>
                <a:highlight>
                  <a:srgbClr val="FFFFFF"/>
                </a:highlight>
                <a:latin typeface="source-serif-pro"/>
              </a:rPr>
              <a:t>parameter quantifies the amount by which </a:t>
            </a:r>
            <a:r>
              <a:rPr lang="en-US" b="1" i="0" dirty="0">
                <a:solidFill>
                  <a:srgbClr val="242424"/>
                </a:solidFill>
                <a:effectLst/>
                <a:highlight>
                  <a:srgbClr val="FFFFFF"/>
                </a:highlight>
                <a:latin typeface="source-serif-pro"/>
              </a:rPr>
              <a:t>Result M(D)</a:t>
            </a:r>
            <a:r>
              <a:rPr lang="en-US" b="0" i="0" dirty="0">
                <a:solidFill>
                  <a:srgbClr val="242424"/>
                </a:solidFill>
                <a:effectLst/>
                <a:highlight>
                  <a:srgbClr val="FFFFFF"/>
                </a:highlight>
                <a:latin typeface="source-serif-pro"/>
              </a:rPr>
              <a:t> &amp; </a:t>
            </a:r>
            <a:r>
              <a:rPr lang="en-US" b="1" i="0" dirty="0">
                <a:solidFill>
                  <a:srgbClr val="242424"/>
                </a:solidFill>
                <a:effectLst/>
                <a:highlight>
                  <a:srgbClr val="FFFFFF"/>
                </a:highlight>
                <a:latin typeface="source-serif-pro"/>
              </a:rPr>
              <a:t>Result M(D’)</a:t>
            </a:r>
            <a:r>
              <a:rPr lang="en-US" b="0" i="0" dirty="0">
                <a:solidFill>
                  <a:srgbClr val="242424"/>
                </a:solidFill>
                <a:effectLst/>
                <a:highlight>
                  <a:srgbClr val="FFFFFF"/>
                </a:highlight>
                <a:latin typeface="source-serif-pro"/>
              </a:rPr>
              <a:t> differs</a:t>
            </a:r>
            <a:endParaRPr lang="en-US" dirty="0"/>
          </a:p>
          <a:p>
            <a:pPr marL="285750" indent="-285750">
              <a:buFontTx/>
              <a:buChar char="-"/>
            </a:pPr>
            <a:r>
              <a:rPr lang="en-US" dirty="0"/>
              <a:t>A smaller </a:t>
            </a:r>
            <a:r>
              <a:rPr lang="el-GR" b="1" dirty="0">
                <a:solidFill>
                  <a:srgbClr val="0070C0"/>
                </a:solidFill>
              </a:rPr>
              <a:t>ϵ</a:t>
            </a:r>
            <a:r>
              <a:rPr lang="el-GR" dirty="0"/>
              <a:t> </a:t>
            </a:r>
            <a:r>
              <a:rPr lang="en-US" dirty="0"/>
              <a:t>= better privacy protection but more noise added to the data</a:t>
            </a:r>
          </a:p>
          <a:p>
            <a:pPr marL="285750" indent="-285750">
              <a:buFontTx/>
              <a:buChar char="-"/>
            </a:pPr>
            <a:r>
              <a:rPr lang="en-US" dirty="0"/>
              <a:t>A larger </a:t>
            </a:r>
            <a:r>
              <a:rPr lang="el-GR" b="1" dirty="0">
                <a:solidFill>
                  <a:srgbClr val="0070C0"/>
                </a:solidFill>
              </a:rPr>
              <a:t>ϵ</a:t>
            </a:r>
            <a:r>
              <a:rPr lang="en-US" dirty="0"/>
              <a:t> = less noise added to the data but weaker privacy protection.</a:t>
            </a:r>
          </a:p>
          <a:p>
            <a:pPr marL="285750" indent="-285750">
              <a:buFontTx/>
              <a:buChar char="-"/>
            </a:pPr>
            <a:endParaRPr lang="en-US" dirty="0"/>
          </a:p>
          <a:p>
            <a:r>
              <a:rPr lang="en-US" b="1" dirty="0">
                <a:solidFill>
                  <a:srgbClr val="0070C0"/>
                </a:solidFill>
              </a:rPr>
              <a:t>Delta (δ)</a:t>
            </a:r>
            <a:r>
              <a:rPr lang="en-US" dirty="0"/>
              <a:t>: a parameter representing the probability of the privacy guarantee failing.</a:t>
            </a:r>
          </a:p>
        </p:txBody>
      </p:sp>
    </p:spTree>
    <p:extLst>
      <p:ext uri="{BB962C8B-B14F-4D97-AF65-F5344CB8AC3E}">
        <p14:creationId xmlns:p14="http://schemas.microsoft.com/office/powerpoint/2010/main" val="32619807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F0498-D776-E7A1-916F-BED014FCB29B}"/>
              </a:ext>
            </a:extLst>
          </p:cNvPr>
          <p:cNvSpPr>
            <a:spLocks noGrp="1"/>
          </p:cNvSpPr>
          <p:nvPr>
            <p:ph type="title"/>
          </p:nvPr>
        </p:nvSpPr>
        <p:spPr/>
        <p:txBody>
          <a:bodyPr/>
          <a:lstStyle/>
          <a:p>
            <a:r>
              <a:rPr lang="en-US" dirty="0"/>
              <a:t>Properties of DP</a:t>
            </a:r>
            <a:endParaRPr lang="en-NG" dirty="0"/>
          </a:p>
        </p:txBody>
      </p:sp>
      <p:pic>
        <p:nvPicPr>
          <p:cNvPr id="5" name="Content Placeholder 4">
            <a:extLst>
              <a:ext uri="{FF2B5EF4-FFF2-40B4-BE49-F238E27FC236}">
                <a16:creationId xmlns:a16="http://schemas.microsoft.com/office/drawing/2014/main" id="{01561B9C-9F91-B7A5-504F-8E79C72262C4}"/>
              </a:ext>
            </a:extLst>
          </p:cNvPr>
          <p:cNvPicPr>
            <a:picLocks noGrp="1" noChangeAspect="1"/>
          </p:cNvPicPr>
          <p:nvPr>
            <p:ph idx="1"/>
          </p:nvPr>
        </p:nvPicPr>
        <p:blipFill>
          <a:blip r:embed="rId2"/>
          <a:stretch>
            <a:fillRect/>
          </a:stretch>
        </p:blipFill>
        <p:spPr>
          <a:xfrm>
            <a:off x="823389" y="2700969"/>
            <a:ext cx="7497221" cy="2324424"/>
          </a:xfrm>
        </p:spPr>
      </p:pic>
    </p:spTree>
    <p:extLst>
      <p:ext uri="{BB962C8B-B14F-4D97-AF65-F5344CB8AC3E}">
        <p14:creationId xmlns:p14="http://schemas.microsoft.com/office/powerpoint/2010/main" val="36810034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80B52-C319-4B6E-D0A0-E0B9FC6C1475}"/>
              </a:ext>
            </a:extLst>
          </p:cNvPr>
          <p:cNvSpPr>
            <a:spLocks noGrp="1"/>
          </p:cNvSpPr>
          <p:nvPr>
            <p:ph type="title"/>
          </p:nvPr>
        </p:nvSpPr>
        <p:spPr/>
        <p:txBody>
          <a:bodyPr/>
          <a:lstStyle/>
          <a:p>
            <a:r>
              <a:rPr lang="en-US" dirty="0"/>
              <a:t>Properties of DP</a:t>
            </a:r>
            <a:endParaRPr lang="en-NG" dirty="0"/>
          </a:p>
        </p:txBody>
      </p:sp>
      <p:pic>
        <p:nvPicPr>
          <p:cNvPr id="5" name="Content Placeholder 4">
            <a:extLst>
              <a:ext uri="{FF2B5EF4-FFF2-40B4-BE49-F238E27FC236}">
                <a16:creationId xmlns:a16="http://schemas.microsoft.com/office/drawing/2014/main" id="{DDC36F1A-E048-FE0F-3B43-D7950A0C3A8A}"/>
              </a:ext>
            </a:extLst>
          </p:cNvPr>
          <p:cNvPicPr>
            <a:picLocks noGrp="1" noChangeAspect="1"/>
          </p:cNvPicPr>
          <p:nvPr>
            <p:ph idx="1"/>
          </p:nvPr>
        </p:nvPicPr>
        <p:blipFill>
          <a:blip r:embed="rId2"/>
          <a:stretch>
            <a:fillRect/>
          </a:stretch>
        </p:blipFill>
        <p:spPr>
          <a:xfrm>
            <a:off x="457200" y="2815616"/>
            <a:ext cx="8229600" cy="2095130"/>
          </a:xfrm>
        </p:spPr>
      </p:pic>
    </p:spTree>
    <p:extLst>
      <p:ext uri="{BB962C8B-B14F-4D97-AF65-F5344CB8AC3E}">
        <p14:creationId xmlns:p14="http://schemas.microsoft.com/office/powerpoint/2010/main" val="2732577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9C1E564-440F-40CB-5010-A7EDDEC287EC}"/>
              </a:ext>
            </a:extLst>
          </p:cNvPr>
          <p:cNvPicPr>
            <a:picLocks noGrp="1" noChangeAspect="1"/>
          </p:cNvPicPr>
          <p:nvPr>
            <p:ph idx="1"/>
          </p:nvPr>
        </p:nvPicPr>
        <p:blipFill>
          <a:blip r:embed="rId2"/>
          <a:stretch>
            <a:fillRect/>
          </a:stretch>
        </p:blipFill>
        <p:spPr>
          <a:xfrm>
            <a:off x="457200" y="1629062"/>
            <a:ext cx="8229600" cy="3904358"/>
          </a:xfrm>
        </p:spPr>
      </p:pic>
    </p:spTree>
    <p:extLst>
      <p:ext uri="{BB962C8B-B14F-4D97-AF65-F5344CB8AC3E}">
        <p14:creationId xmlns:p14="http://schemas.microsoft.com/office/powerpoint/2010/main" val="18829029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FFED1E0-D0A7-6A81-FF3B-D5C18E993A34}"/>
              </a:ext>
            </a:extLst>
          </p:cNvPr>
          <p:cNvPicPr>
            <a:picLocks noGrp="1" noChangeAspect="1"/>
          </p:cNvPicPr>
          <p:nvPr>
            <p:ph idx="1"/>
          </p:nvPr>
        </p:nvPicPr>
        <p:blipFill>
          <a:blip r:embed="rId2"/>
          <a:stretch>
            <a:fillRect/>
          </a:stretch>
        </p:blipFill>
        <p:spPr>
          <a:xfrm>
            <a:off x="457200" y="1832416"/>
            <a:ext cx="8229600" cy="3741490"/>
          </a:xfrm>
        </p:spPr>
      </p:pic>
    </p:spTree>
    <p:extLst>
      <p:ext uri="{BB962C8B-B14F-4D97-AF65-F5344CB8AC3E}">
        <p14:creationId xmlns:p14="http://schemas.microsoft.com/office/powerpoint/2010/main" val="2345747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AC82CF8-791D-918A-72F9-490D84E7199F}"/>
              </a:ext>
            </a:extLst>
          </p:cNvPr>
          <p:cNvPicPr>
            <a:picLocks noGrp="1" noChangeAspect="1"/>
          </p:cNvPicPr>
          <p:nvPr>
            <p:ph idx="1"/>
          </p:nvPr>
        </p:nvPicPr>
        <p:blipFill>
          <a:blip r:embed="rId2"/>
          <a:stretch>
            <a:fillRect/>
          </a:stretch>
        </p:blipFill>
        <p:spPr>
          <a:xfrm>
            <a:off x="457200" y="1635080"/>
            <a:ext cx="8229600" cy="4456202"/>
          </a:xfrm>
        </p:spPr>
      </p:pic>
    </p:spTree>
    <p:extLst>
      <p:ext uri="{BB962C8B-B14F-4D97-AF65-F5344CB8AC3E}">
        <p14:creationId xmlns:p14="http://schemas.microsoft.com/office/powerpoint/2010/main" val="36496147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1081B52-6CE0-8777-FBA6-0307EEC97239}"/>
              </a:ext>
            </a:extLst>
          </p:cNvPr>
          <p:cNvPicPr>
            <a:picLocks noGrp="1" noChangeAspect="1"/>
          </p:cNvPicPr>
          <p:nvPr>
            <p:ph idx="1"/>
          </p:nvPr>
        </p:nvPicPr>
        <p:blipFill>
          <a:blip r:embed="rId2"/>
          <a:stretch>
            <a:fillRect/>
          </a:stretch>
        </p:blipFill>
        <p:spPr>
          <a:xfrm>
            <a:off x="457200" y="2248187"/>
            <a:ext cx="8229600" cy="3229989"/>
          </a:xfrm>
        </p:spPr>
      </p:pic>
    </p:spTree>
    <p:extLst>
      <p:ext uri="{BB962C8B-B14F-4D97-AF65-F5344CB8AC3E}">
        <p14:creationId xmlns:p14="http://schemas.microsoft.com/office/powerpoint/2010/main" val="35280184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A4C7DA-05E0-4F1D-B392-911F5DA4A58E}"/>
              </a:ext>
            </a:extLst>
          </p:cNvPr>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sz="3600" b="1" dirty="0"/>
              <a:t>Differential Privacy in Machine Learning</a:t>
            </a:r>
            <a:endParaRPr lang="en-NG" sz="3600" b="1" dirty="0"/>
          </a:p>
        </p:txBody>
      </p:sp>
    </p:spTree>
    <p:extLst>
      <p:ext uri="{BB962C8B-B14F-4D97-AF65-F5344CB8AC3E}">
        <p14:creationId xmlns:p14="http://schemas.microsoft.com/office/powerpoint/2010/main" val="38512720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7E2F8-CDE5-15E3-05AA-CF8907E33D63}"/>
              </a:ext>
            </a:extLst>
          </p:cNvPr>
          <p:cNvSpPr>
            <a:spLocks noGrp="1"/>
          </p:cNvSpPr>
          <p:nvPr>
            <p:ph type="title"/>
          </p:nvPr>
        </p:nvSpPr>
        <p:spPr/>
        <p:txBody>
          <a:bodyPr/>
          <a:lstStyle/>
          <a:p>
            <a:r>
              <a:rPr lang="en-US" sz="4400" b="1" dirty="0"/>
              <a:t>DP in Machine Learning</a:t>
            </a:r>
            <a:endParaRPr lang="en-NG" dirty="0"/>
          </a:p>
        </p:txBody>
      </p:sp>
      <p:pic>
        <p:nvPicPr>
          <p:cNvPr id="5" name="Content Placeholder 4">
            <a:extLst>
              <a:ext uri="{FF2B5EF4-FFF2-40B4-BE49-F238E27FC236}">
                <a16:creationId xmlns:a16="http://schemas.microsoft.com/office/drawing/2014/main" id="{BEB0DAFB-AAE5-59C5-6E60-5E5EEB69CB7A}"/>
              </a:ext>
            </a:extLst>
          </p:cNvPr>
          <p:cNvPicPr>
            <a:picLocks noGrp="1" noChangeAspect="1"/>
          </p:cNvPicPr>
          <p:nvPr>
            <p:ph idx="1"/>
          </p:nvPr>
        </p:nvPicPr>
        <p:blipFill>
          <a:blip r:embed="rId2"/>
          <a:stretch>
            <a:fillRect/>
          </a:stretch>
        </p:blipFill>
        <p:spPr>
          <a:xfrm>
            <a:off x="1866900" y="1876881"/>
            <a:ext cx="5296639" cy="4363059"/>
          </a:xfrm>
        </p:spPr>
      </p:pic>
    </p:spTree>
    <p:extLst>
      <p:ext uri="{BB962C8B-B14F-4D97-AF65-F5344CB8AC3E}">
        <p14:creationId xmlns:p14="http://schemas.microsoft.com/office/powerpoint/2010/main" val="5668098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8FB22-56CC-2FC1-D61E-D7156F74B24D}"/>
              </a:ext>
            </a:extLst>
          </p:cNvPr>
          <p:cNvSpPr>
            <a:spLocks noGrp="1"/>
          </p:cNvSpPr>
          <p:nvPr>
            <p:ph type="title"/>
          </p:nvPr>
        </p:nvSpPr>
        <p:spPr>
          <a:xfrm>
            <a:off x="457200" y="149947"/>
            <a:ext cx="8229600" cy="1143000"/>
          </a:xfrm>
        </p:spPr>
        <p:txBody>
          <a:bodyPr/>
          <a:lstStyle/>
          <a:p>
            <a:r>
              <a:rPr lang="en-US" sz="4400" b="1" dirty="0"/>
              <a:t>DP in Machine Learning</a:t>
            </a:r>
            <a:endParaRPr lang="en-NG" dirty="0"/>
          </a:p>
        </p:txBody>
      </p:sp>
      <p:pic>
        <p:nvPicPr>
          <p:cNvPr id="3074" name="Picture 2">
            <a:extLst>
              <a:ext uri="{FF2B5EF4-FFF2-40B4-BE49-F238E27FC236}">
                <a16:creationId xmlns:a16="http://schemas.microsoft.com/office/drawing/2014/main" id="{47F69B22-6DE0-8F61-0E52-FF9814941F7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72689" y="1477409"/>
            <a:ext cx="8229600" cy="39031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4707938-872A-C3D3-9978-CDDA3CEBE19C}"/>
              </a:ext>
            </a:extLst>
          </p:cNvPr>
          <p:cNvSpPr txBox="1"/>
          <p:nvPr/>
        </p:nvSpPr>
        <p:spPr>
          <a:xfrm>
            <a:off x="457200" y="5380590"/>
            <a:ext cx="8031480" cy="1200329"/>
          </a:xfrm>
          <a:prstGeom prst="rect">
            <a:avLst/>
          </a:prstGeom>
          <a:noFill/>
        </p:spPr>
        <p:txBody>
          <a:bodyPr wrap="square" rtlCol="0">
            <a:spAutoFit/>
          </a:bodyPr>
          <a:lstStyle/>
          <a:p>
            <a:pPr marL="285750" indent="-285750">
              <a:buFontTx/>
              <a:buChar char="-"/>
            </a:pPr>
            <a:r>
              <a:rPr lang="en-US" dirty="0">
                <a:solidFill>
                  <a:srgbClr val="242424"/>
                </a:solidFill>
                <a:highlight>
                  <a:srgbClr val="FFFFFF"/>
                </a:highlight>
                <a:latin typeface="source-serif-pro"/>
              </a:rPr>
              <a:t>I</a:t>
            </a:r>
            <a:r>
              <a:rPr lang="en-US" b="0" i="0" dirty="0">
                <a:solidFill>
                  <a:srgbClr val="242424"/>
                </a:solidFill>
                <a:effectLst/>
                <a:highlight>
                  <a:srgbClr val="FFFFFF"/>
                </a:highlight>
                <a:latin typeface="source-serif-pro"/>
              </a:rPr>
              <a:t>n the training data itself</a:t>
            </a:r>
          </a:p>
          <a:p>
            <a:pPr marL="285750" indent="-285750">
              <a:buFontTx/>
              <a:buChar char="-"/>
            </a:pPr>
            <a:r>
              <a:rPr lang="en-US" b="0" i="0" dirty="0">
                <a:solidFill>
                  <a:srgbClr val="242424"/>
                </a:solidFill>
                <a:effectLst/>
                <a:highlight>
                  <a:srgbClr val="FFFFFF"/>
                </a:highlight>
                <a:latin typeface="source-serif-pro"/>
              </a:rPr>
              <a:t>During optimization</a:t>
            </a:r>
          </a:p>
          <a:p>
            <a:pPr marL="285750" indent="-285750">
              <a:buFontTx/>
              <a:buChar char="-"/>
            </a:pPr>
            <a:r>
              <a:rPr lang="en-US" dirty="0">
                <a:solidFill>
                  <a:srgbClr val="242424"/>
                </a:solidFill>
                <a:highlight>
                  <a:srgbClr val="FFFFFF"/>
                </a:highlight>
                <a:latin typeface="source-serif-pro"/>
              </a:rPr>
              <a:t>I</a:t>
            </a:r>
            <a:r>
              <a:rPr lang="en-US" b="0" i="0" dirty="0">
                <a:solidFill>
                  <a:srgbClr val="242424"/>
                </a:solidFill>
                <a:effectLst/>
                <a:highlight>
                  <a:srgbClr val="FFFFFF"/>
                </a:highlight>
                <a:latin typeface="source-serif-pro"/>
              </a:rPr>
              <a:t>n the parameters output by the model, </a:t>
            </a:r>
          </a:p>
          <a:p>
            <a:pPr marL="285750" indent="-285750">
              <a:buFontTx/>
              <a:buChar char="-"/>
            </a:pPr>
            <a:r>
              <a:rPr lang="en-US" dirty="0">
                <a:solidFill>
                  <a:srgbClr val="242424"/>
                </a:solidFill>
                <a:highlight>
                  <a:srgbClr val="FFFFFF"/>
                </a:highlight>
                <a:latin typeface="source-serif-pro"/>
              </a:rPr>
              <a:t>A</a:t>
            </a:r>
            <a:r>
              <a:rPr lang="en-US" b="0" i="0" dirty="0">
                <a:solidFill>
                  <a:srgbClr val="242424"/>
                </a:solidFill>
                <a:effectLst/>
                <a:highlight>
                  <a:srgbClr val="FFFFFF"/>
                </a:highlight>
                <a:latin typeface="source-serif-pro"/>
              </a:rPr>
              <a:t>t query time (each time the model is used)</a:t>
            </a:r>
            <a:endParaRPr lang="en-NG" dirty="0"/>
          </a:p>
        </p:txBody>
      </p:sp>
      <p:sp>
        <p:nvSpPr>
          <p:cNvPr id="3" name="TextBox 2">
            <a:extLst>
              <a:ext uri="{FF2B5EF4-FFF2-40B4-BE49-F238E27FC236}">
                <a16:creationId xmlns:a16="http://schemas.microsoft.com/office/drawing/2014/main" id="{6B41C7FC-D17C-B75B-73B9-0C958DF9757F}"/>
              </a:ext>
            </a:extLst>
          </p:cNvPr>
          <p:cNvSpPr txBox="1"/>
          <p:nvPr/>
        </p:nvSpPr>
        <p:spPr>
          <a:xfrm>
            <a:off x="358140" y="1417638"/>
            <a:ext cx="3118658" cy="646331"/>
          </a:xfrm>
          <a:prstGeom prst="rect">
            <a:avLst/>
          </a:prstGeom>
          <a:noFill/>
        </p:spPr>
        <p:txBody>
          <a:bodyPr wrap="square" rtlCol="0">
            <a:spAutoFit/>
          </a:bodyPr>
          <a:lstStyle/>
          <a:p>
            <a:r>
              <a:rPr lang="en-US" b="1" dirty="0">
                <a:solidFill>
                  <a:srgbClr val="0070C0"/>
                </a:solidFill>
                <a:highlight>
                  <a:srgbClr val="FFFFFF"/>
                </a:highlight>
                <a:latin typeface="source-serif-pro"/>
              </a:rPr>
              <a:t>Noise Injection Methods</a:t>
            </a:r>
            <a:r>
              <a:rPr lang="en-US" b="0" i="0" dirty="0">
                <a:solidFill>
                  <a:srgbClr val="242424"/>
                </a:solidFill>
                <a:effectLst/>
                <a:highlight>
                  <a:srgbClr val="FFFFFF"/>
                </a:highlight>
                <a:latin typeface="source-serif-pro"/>
              </a:rPr>
              <a:t> </a:t>
            </a:r>
          </a:p>
          <a:p>
            <a:endParaRPr lang="en-NG" dirty="0"/>
          </a:p>
        </p:txBody>
      </p:sp>
    </p:spTree>
    <p:extLst>
      <p:ext uri="{BB962C8B-B14F-4D97-AF65-F5344CB8AC3E}">
        <p14:creationId xmlns:p14="http://schemas.microsoft.com/office/powerpoint/2010/main" val="6787983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49B8F424-0CE7-E07E-6D4D-D0BBCE502EB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893014"/>
            <a:ext cx="8229600" cy="39031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D571CA1-F3BC-A8FF-5A51-FCE099828E3C}"/>
              </a:ext>
            </a:extLst>
          </p:cNvPr>
          <p:cNvSpPr txBox="1"/>
          <p:nvPr/>
        </p:nvSpPr>
        <p:spPr>
          <a:xfrm>
            <a:off x="381000" y="5226322"/>
            <a:ext cx="8229600"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42424"/>
                </a:solidFill>
                <a:effectLst/>
                <a:highlight>
                  <a:srgbClr val="FFFFFF"/>
                </a:highlight>
                <a:latin typeface="source-serif-pro"/>
              </a:rPr>
              <a:t>The model in the last method is not differentially private, but the querying mechanism is: this means that each query to the model leaks some small amount of information about the original data. Therefore we can only use that type of model a limited amount of times before the</a:t>
            </a:r>
            <a:r>
              <a:rPr lang="en-US" b="1" i="0" dirty="0">
                <a:solidFill>
                  <a:srgbClr val="0070C0"/>
                </a:solidFill>
                <a:effectLst/>
                <a:highlight>
                  <a:srgbClr val="FFFFFF"/>
                </a:highlight>
                <a:latin typeface="source-serif-pro"/>
              </a:rPr>
              <a:t> privacy budget </a:t>
            </a:r>
            <a:r>
              <a:rPr lang="en-US" b="0" i="0" dirty="0">
                <a:solidFill>
                  <a:srgbClr val="242424"/>
                </a:solidFill>
                <a:effectLst/>
                <a:highlight>
                  <a:srgbClr val="FFFFFF"/>
                </a:highlight>
                <a:latin typeface="source-serif-pro"/>
              </a:rPr>
              <a:t>becomes too great, thus risking exposing individual records. </a:t>
            </a:r>
            <a:endParaRPr lang="en-NG" dirty="0"/>
          </a:p>
        </p:txBody>
      </p:sp>
    </p:spTree>
    <p:extLst>
      <p:ext uri="{BB962C8B-B14F-4D97-AF65-F5344CB8AC3E}">
        <p14:creationId xmlns:p14="http://schemas.microsoft.com/office/powerpoint/2010/main" val="42415778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EC7DF-9903-4CE9-4551-197855F70346}"/>
              </a:ext>
            </a:extLst>
          </p:cNvPr>
          <p:cNvSpPr>
            <a:spLocks noGrp="1"/>
          </p:cNvSpPr>
          <p:nvPr>
            <p:ph type="title"/>
          </p:nvPr>
        </p:nvSpPr>
        <p:spPr/>
        <p:txBody>
          <a:bodyPr/>
          <a:lstStyle/>
          <a:p>
            <a:r>
              <a:rPr lang="en-US" sz="4400" b="1" dirty="0"/>
              <a:t>DP in Machine Learning</a:t>
            </a:r>
            <a:endParaRPr lang="en-NG" dirty="0"/>
          </a:p>
        </p:txBody>
      </p:sp>
      <p:pic>
        <p:nvPicPr>
          <p:cNvPr id="5" name="Content Placeholder 4">
            <a:extLst>
              <a:ext uri="{FF2B5EF4-FFF2-40B4-BE49-F238E27FC236}">
                <a16:creationId xmlns:a16="http://schemas.microsoft.com/office/drawing/2014/main" id="{9A1ED9E5-1F0C-32C1-E77E-414D2C577F89}"/>
              </a:ext>
            </a:extLst>
          </p:cNvPr>
          <p:cNvPicPr>
            <a:picLocks noGrp="1" noChangeAspect="1"/>
          </p:cNvPicPr>
          <p:nvPr>
            <p:ph idx="1"/>
          </p:nvPr>
        </p:nvPicPr>
        <p:blipFill>
          <a:blip r:embed="rId2"/>
          <a:stretch>
            <a:fillRect/>
          </a:stretch>
        </p:blipFill>
        <p:spPr>
          <a:xfrm>
            <a:off x="1058669" y="2077945"/>
            <a:ext cx="7316221" cy="3600953"/>
          </a:xfrm>
        </p:spPr>
      </p:pic>
    </p:spTree>
    <p:extLst>
      <p:ext uri="{BB962C8B-B14F-4D97-AF65-F5344CB8AC3E}">
        <p14:creationId xmlns:p14="http://schemas.microsoft.com/office/powerpoint/2010/main" val="35265933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80B52-C319-4B6E-D0A0-E0B9FC6C1475}"/>
              </a:ext>
            </a:extLst>
          </p:cNvPr>
          <p:cNvSpPr>
            <a:spLocks noGrp="1"/>
          </p:cNvSpPr>
          <p:nvPr>
            <p:ph type="title"/>
          </p:nvPr>
        </p:nvSpPr>
        <p:spPr/>
        <p:txBody>
          <a:bodyPr/>
          <a:lstStyle/>
          <a:p>
            <a:r>
              <a:rPr lang="en-US" sz="4400" b="1" dirty="0"/>
              <a:t>DP in Machine Learning</a:t>
            </a:r>
            <a:endParaRPr lang="en-NG" dirty="0"/>
          </a:p>
        </p:txBody>
      </p:sp>
      <p:pic>
        <p:nvPicPr>
          <p:cNvPr id="2050" name="Picture 2" descr="Figure 1: Stochastic Gradient Descent (SGD) and Differentially Private SGD (DP-SGD). To achieve differential privacy, DP-SGD clips and adds noise to the gradients, computed on a per-example basis, before updating the model parameters. Steps required for DP-SGD are highlighted in blue; non-private SGD omits these steps.">
            <a:extLst>
              <a:ext uri="{FF2B5EF4-FFF2-40B4-BE49-F238E27FC236}">
                <a16:creationId xmlns:a16="http://schemas.microsoft.com/office/drawing/2014/main" id="{C7D355FA-AF67-B72C-F9AE-AB801490BBB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9136" y="2100236"/>
            <a:ext cx="8138160" cy="4168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80564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80B52-C319-4B6E-D0A0-E0B9FC6C1475}"/>
              </a:ext>
            </a:extLst>
          </p:cNvPr>
          <p:cNvSpPr>
            <a:spLocks noGrp="1"/>
          </p:cNvSpPr>
          <p:nvPr>
            <p:ph type="title"/>
          </p:nvPr>
        </p:nvSpPr>
        <p:spPr/>
        <p:txBody>
          <a:bodyPr/>
          <a:lstStyle/>
          <a:p>
            <a:r>
              <a:rPr lang="en-US" sz="4400" b="1" dirty="0"/>
              <a:t>DP in Machine Learning</a:t>
            </a:r>
            <a:endParaRPr lang="en-NG" dirty="0"/>
          </a:p>
        </p:txBody>
      </p:sp>
      <p:pic>
        <p:nvPicPr>
          <p:cNvPr id="11" name="Content Placeholder 10">
            <a:extLst>
              <a:ext uri="{FF2B5EF4-FFF2-40B4-BE49-F238E27FC236}">
                <a16:creationId xmlns:a16="http://schemas.microsoft.com/office/drawing/2014/main" id="{BEBEAB28-4806-CB50-571E-027B96DA2650}"/>
              </a:ext>
            </a:extLst>
          </p:cNvPr>
          <p:cNvPicPr>
            <a:picLocks noGrp="1" noChangeAspect="1"/>
          </p:cNvPicPr>
          <p:nvPr>
            <p:ph idx="1"/>
          </p:nvPr>
        </p:nvPicPr>
        <p:blipFill>
          <a:blip r:embed="rId2"/>
          <a:stretch>
            <a:fillRect/>
          </a:stretch>
        </p:blipFill>
        <p:spPr>
          <a:xfrm>
            <a:off x="342900" y="1796534"/>
            <a:ext cx="8046156" cy="4525963"/>
          </a:xfrm>
        </p:spPr>
      </p:pic>
      <p:sp>
        <p:nvSpPr>
          <p:cNvPr id="12" name="TextBox 11">
            <a:extLst>
              <a:ext uri="{FF2B5EF4-FFF2-40B4-BE49-F238E27FC236}">
                <a16:creationId xmlns:a16="http://schemas.microsoft.com/office/drawing/2014/main" id="{AB0D26C4-D7A9-BCB4-F005-0A8611327ABC}"/>
              </a:ext>
            </a:extLst>
          </p:cNvPr>
          <p:cNvSpPr txBox="1"/>
          <p:nvPr/>
        </p:nvSpPr>
        <p:spPr>
          <a:xfrm>
            <a:off x="274320" y="1796534"/>
            <a:ext cx="4831080" cy="369332"/>
          </a:xfrm>
          <a:prstGeom prst="rect">
            <a:avLst/>
          </a:prstGeom>
          <a:noFill/>
        </p:spPr>
        <p:txBody>
          <a:bodyPr wrap="square" rtlCol="0">
            <a:spAutoFit/>
          </a:bodyPr>
          <a:lstStyle/>
          <a:p>
            <a:r>
              <a:rPr lang="en-US" b="1" dirty="0">
                <a:solidFill>
                  <a:srgbClr val="0070C0"/>
                </a:solidFill>
              </a:rPr>
              <a:t>Frameworks To Implement Differential Privacy</a:t>
            </a:r>
            <a:endParaRPr lang="en-NG" b="1" dirty="0">
              <a:solidFill>
                <a:srgbClr val="0070C0"/>
              </a:solidFill>
            </a:endParaRPr>
          </a:p>
        </p:txBody>
      </p:sp>
    </p:spTree>
    <p:extLst>
      <p:ext uri="{BB962C8B-B14F-4D97-AF65-F5344CB8AC3E}">
        <p14:creationId xmlns:p14="http://schemas.microsoft.com/office/powerpoint/2010/main" val="27199381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ED16B-15A3-1169-FE6A-8699A1D6C36A}"/>
              </a:ext>
            </a:extLst>
          </p:cNvPr>
          <p:cNvSpPr>
            <a:spLocks noGrp="1"/>
          </p:cNvSpPr>
          <p:nvPr>
            <p:ph type="title"/>
          </p:nvPr>
        </p:nvSpPr>
        <p:spPr/>
        <p:txBody>
          <a:bodyPr/>
          <a:lstStyle/>
          <a:p>
            <a:r>
              <a:rPr lang="en-US" dirty="0"/>
              <a:t>Applications of Differential Privacy</a:t>
            </a:r>
            <a:endParaRPr lang="en-NG" dirty="0"/>
          </a:p>
        </p:txBody>
      </p:sp>
      <p:pic>
        <p:nvPicPr>
          <p:cNvPr id="13" name="Content Placeholder 12">
            <a:extLst>
              <a:ext uri="{FF2B5EF4-FFF2-40B4-BE49-F238E27FC236}">
                <a16:creationId xmlns:a16="http://schemas.microsoft.com/office/drawing/2014/main" id="{8B169ABD-116B-4A95-22F7-F5376BF416B5}"/>
              </a:ext>
            </a:extLst>
          </p:cNvPr>
          <p:cNvPicPr>
            <a:picLocks noGrp="1" noChangeAspect="1"/>
          </p:cNvPicPr>
          <p:nvPr>
            <p:ph idx="1"/>
          </p:nvPr>
        </p:nvPicPr>
        <p:blipFill>
          <a:blip r:embed="rId2"/>
          <a:stretch>
            <a:fillRect/>
          </a:stretch>
        </p:blipFill>
        <p:spPr>
          <a:xfrm>
            <a:off x="457200" y="2017598"/>
            <a:ext cx="8229600" cy="4124799"/>
          </a:xfrm>
        </p:spPr>
      </p:pic>
    </p:spTree>
    <p:extLst>
      <p:ext uri="{BB962C8B-B14F-4D97-AF65-F5344CB8AC3E}">
        <p14:creationId xmlns:p14="http://schemas.microsoft.com/office/powerpoint/2010/main" val="23795645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A4594-BE82-94F1-E24F-029BECBBF6DD}"/>
              </a:ext>
            </a:extLst>
          </p:cNvPr>
          <p:cNvSpPr>
            <a:spLocks noGrp="1"/>
          </p:cNvSpPr>
          <p:nvPr>
            <p:ph type="title"/>
          </p:nvPr>
        </p:nvSpPr>
        <p:spPr/>
        <p:txBody>
          <a:bodyPr/>
          <a:lstStyle/>
          <a:p>
            <a:r>
              <a:rPr lang="en-US" b="1" dirty="0">
                <a:solidFill>
                  <a:srgbClr val="000000"/>
                </a:solidFill>
                <a:latin typeface="var(--font-jakarta)"/>
              </a:rPr>
              <a:t>L</a:t>
            </a:r>
            <a:r>
              <a:rPr lang="en-US" b="1" i="0" dirty="0">
                <a:solidFill>
                  <a:srgbClr val="000000"/>
                </a:solidFill>
                <a:effectLst/>
                <a:latin typeface="var(--font-jakarta)"/>
              </a:rPr>
              <a:t>imitations of DP</a:t>
            </a:r>
            <a:endParaRPr lang="en-NG" dirty="0"/>
          </a:p>
        </p:txBody>
      </p:sp>
      <p:sp>
        <p:nvSpPr>
          <p:cNvPr id="3" name="Content Placeholder 2">
            <a:extLst>
              <a:ext uri="{FF2B5EF4-FFF2-40B4-BE49-F238E27FC236}">
                <a16:creationId xmlns:a16="http://schemas.microsoft.com/office/drawing/2014/main" id="{BA646A83-10C6-2A4C-4465-98702E128A8E}"/>
              </a:ext>
            </a:extLst>
          </p:cNvPr>
          <p:cNvSpPr>
            <a:spLocks noGrp="1"/>
          </p:cNvSpPr>
          <p:nvPr>
            <p:ph idx="1"/>
          </p:nvPr>
        </p:nvSpPr>
        <p:spPr>
          <a:xfrm>
            <a:off x="457200" y="1496291"/>
            <a:ext cx="8345978" cy="4995949"/>
          </a:xfrm>
        </p:spPr>
        <p:txBody>
          <a:bodyPr>
            <a:normAutofit fontScale="40000" lnSpcReduction="20000"/>
          </a:bodyPr>
          <a:lstStyle/>
          <a:p>
            <a:pPr marL="0" indent="0" algn="l">
              <a:buNone/>
            </a:pPr>
            <a:endParaRPr lang="en-US" sz="3800" dirty="0">
              <a:solidFill>
                <a:srgbClr val="000000"/>
              </a:solidFill>
              <a:latin typeface="__Work_Sans_5b7e72"/>
            </a:endParaRPr>
          </a:p>
          <a:p>
            <a:pPr marL="0" indent="0" algn="l">
              <a:buNone/>
            </a:pPr>
            <a:r>
              <a:rPr lang="en-US" sz="3800" dirty="0">
                <a:solidFill>
                  <a:srgbClr val="000000"/>
                </a:solidFill>
                <a:latin typeface="__Work_Sans_5b7e72"/>
              </a:rPr>
              <a:t>1) </a:t>
            </a:r>
            <a:r>
              <a:rPr lang="en-US" sz="3800" b="1" dirty="0">
                <a:solidFill>
                  <a:srgbClr val="0070C0"/>
                </a:solidFill>
                <a:latin typeface="__Work_Sans_5b7e72"/>
              </a:rPr>
              <a:t>Privacy-Utility Trade-off</a:t>
            </a:r>
          </a:p>
          <a:p>
            <a:pPr marL="0" indent="0" algn="l">
              <a:buNone/>
            </a:pPr>
            <a:endParaRPr lang="en-US" sz="3800" b="1" dirty="0">
              <a:solidFill>
                <a:srgbClr val="000000"/>
              </a:solidFill>
              <a:latin typeface="__Work_Sans_5b7e72"/>
            </a:endParaRPr>
          </a:p>
          <a:p>
            <a:pPr algn="l">
              <a:buFontTx/>
              <a:buChar char="-"/>
            </a:pPr>
            <a:r>
              <a:rPr lang="en-US" sz="3800" b="1" dirty="0">
                <a:solidFill>
                  <a:srgbClr val="000000"/>
                </a:solidFill>
                <a:latin typeface="__Work_Sans_5b7e72"/>
              </a:rPr>
              <a:t>Data Accuracy</a:t>
            </a:r>
            <a:r>
              <a:rPr lang="en-US" sz="3800" dirty="0">
                <a:solidFill>
                  <a:srgbClr val="000000"/>
                </a:solidFill>
                <a:latin typeface="__Work_Sans_5b7e72"/>
              </a:rPr>
              <a:t>: Noise added to ensure privacy can degrade data accuracy and utility.</a:t>
            </a:r>
          </a:p>
          <a:p>
            <a:pPr marL="0" indent="0" algn="l">
              <a:buNone/>
            </a:pPr>
            <a:endParaRPr lang="en-US" sz="3800" dirty="0">
              <a:solidFill>
                <a:srgbClr val="000000"/>
              </a:solidFill>
              <a:latin typeface="__Work_Sans_5b7e72"/>
            </a:endParaRPr>
          </a:p>
          <a:p>
            <a:pPr algn="l">
              <a:buFontTx/>
              <a:buChar char="-"/>
            </a:pPr>
            <a:r>
              <a:rPr lang="en-US" sz="3800" b="1" dirty="0">
                <a:solidFill>
                  <a:srgbClr val="000000"/>
                </a:solidFill>
                <a:latin typeface="__Work_Sans_5b7e72"/>
              </a:rPr>
              <a:t>Balance</a:t>
            </a:r>
            <a:r>
              <a:rPr lang="en-US" sz="3800" dirty="0">
                <a:solidFill>
                  <a:srgbClr val="000000"/>
                </a:solidFill>
                <a:latin typeface="__Work_Sans_5b7e72"/>
              </a:rPr>
              <a:t>: Achieving the right balance between privacy and utility can be challenging.</a:t>
            </a:r>
          </a:p>
          <a:p>
            <a:pPr marL="0" indent="0" algn="l">
              <a:buNone/>
            </a:pPr>
            <a:endParaRPr lang="en-US" sz="3800" dirty="0">
              <a:solidFill>
                <a:srgbClr val="000000"/>
              </a:solidFill>
              <a:latin typeface="__Work_Sans_5b7e72"/>
            </a:endParaRPr>
          </a:p>
          <a:p>
            <a:pPr marL="0" indent="0" algn="l">
              <a:buNone/>
            </a:pPr>
            <a:r>
              <a:rPr lang="en-US" sz="3800" dirty="0">
                <a:solidFill>
                  <a:srgbClr val="000000"/>
                </a:solidFill>
                <a:latin typeface="__Work_Sans_5b7e72"/>
              </a:rPr>
              <a:t>2) </a:t>
            </a:r>
            <a:r>
              <a:rPr lang="en-US" sz="3800" b="1" dirty="0">
                <a:solidFill>
                  <a:srgbClr val="0070C0"/>
                </a:solidFill>
                <a:latin typeface="__Work_Sans_5b7e72"/>
              </a:rPr>
              <a:t>Computational Overhead</a:t>
            </a:r>
          </a:p>
          <a:p>
            <a:pPr marL="0" indent="0" algn="l">
              <a:buNone/>
            </a:pPr>
            <a:endParaRPr lang="en-US" sz="3800" b="1" dirty="0">
              <a:solidFill>
                <a:srgbClr val="0070C0"/>
              </a:solidFill>
              <a:latin typeface="__Work_Sans_5b7e72"/>
            </a:endParaRPr>
          </a:p>
          <a:p>
            <a:pPr algn="l">
              <a:buFontTx/>
              <a:buChar char="-"/>
            </a:pPr>
            <a:r>
              <a:rPr lang="en-US" sz="3800" b="1" dirty="0">
                <a:solidFill>
                  <a:srgbClr val="000000"/>
                </a:solidFill>
                <a:latin typeface="__Work_Sans_5b7e72"/>
              </a:rPr>
              <a:t>Performance</a:t>
            </a:r>
            <a:r>
              <a:rPr lang="en-US" sz="3800" dirty="0">
                <a:solidFill>
                  <a:srgbClr val="000000"/>
                </a:solidFill>
                <a:latin typeface="__Work_Sans_5b7e72"/>
              </a:rPr>
              <a:t>: Adding noise introduces significant computational overhead, making algorithms slower and more resource-intensive.</a:t>
            </a:r>
          </a:p>
          <a:p>
            <a:pPr algn="l">
              <a:buFontTx/>
              <a:buChar char="-"/>
            </a:pPr>
            <a:endParaRPr lang="en-US" sz="3800" b="1" dirty="0">
              <a:solidFill>
                <a:srgbClr val="000000"/>
              </a:solidFill>
              <a:latin typeface="__Work_Sans_5b7e72"/>
            </a:endParaRPr>
          </a:p>
          <a:p>
            <a:pPr algn="l">
              <a:buFontTx/>
              <a:buChar char="-"/>
            </a:pPr>
            <a:r>
              <a:rPr lang="en-US" sz="3800" b="1" dirty="0">
                <a:solidFill>
                  <a:srgbClr val="000000"/>
                </a:solidFill>
                <a:latin typeface="__Work_Sans_5b7e72"/>
              </a:rPr>
              <a:t>Scalability</a:t>
            </a:r>
            <a:r>
              <a:rPr lang="en-US" sz="3800" dirty="0">
                <a:solidFill>
                  <a:srgbClr val="000000"/>
                </a:solidFill>
                <a:latin typeface="__Work_Sans_5b7e72"/>
              </a:rPr>
              <a:t>: Computational cost can be a limiting factor for large datasets or real-time applications.</a:t>
            </a:r>
          </a:p>
          <a:p>
            <a:pPr marL="0" indent="0" algn="l">
              <a:buNone/>
            </a:pPr>
            <a:endParaRPr lang="en-US" sz="3800" dirty="0">
              <a:solidFill>
                <a:srgbClr val="000000"/>
              </a:solidFill>
              <a:latin typeface="__Work_Sans_5b7e72"/>
            </a:endParaRPr>
          </a:p>
          <a:p>
            <a:pPr marL="0" indent="0" algn="l">
              <a:buNone/>
            </a:pPr>
            <a:r>
              <a:rPr lang="en-US" sz="3800" dirty="0">
                <a:solidFill>
                  <a:srgbClr val="000000"/>
                </a:solidFill>
                <a:latin typeface="__Work_Sans_5b7e72"/>
              </a:rPr>
              <a:t>3) </a:t>
            </a:r>
            <a:r>
              <a:rPr lang="en-US" sz="3800" b="1" dirty="0">
                <a:solidFill>
                  <a:srgbClr val="0070C0"/>
                </a:solidFill>
                <a:latin typeface="__Work_Sans_5b7e72"/>
              </a:rPr>
              <a:t>Parameter Selection</a:t>
            </a:r>
          </a:p>
          <a:p>
            <a:pPr marL="0" indent="0" algn="l">
              <a:buNone/>
            </a:pPr>
            <a:endParaRPr lang="en-US" sz="3800" b="1" dirty="0">
              <a:solidFill>
                <a:srgbClr val="0070C0"/>
              </a:solidFill>
              <a:latin typeface="__Work_Sans_5b7e72"/>
            </a:endParaRPr>
          </a:p>
          <a:p>
            <a:pPr algn="l">
              <a:buFontTx/>
              <a:buChar char="-"/>
            </a:pPr>
            <a:r>
              <a:rPr lang="en-US" sz="3800" b="1" dirty="0">
                <a:solidFill>
                  <a:srgbClr val="000000"/>
                </a:solidFill>
                <a:latin typeface="__Work_Sans_5b7e72"/>
              </a:rPr>
              <a:t>Epsilon (ε) Value</a:t>
            </a:r>
            <a:r>
              <a:rPr lang="en-US" sz="3800" dirty="0">
                <a:solidFill>
                  <a:srgbClr val="000000"/>
                </a:solidFill>
                <a:latin typeface="__Work_Sans_5b7e72"/>
              </a:rPr>
              <a:t>: Controls the level of privacy. Small ε offers better privacy but worse utility, while large ε provides better utility but weaker privacy.</a:t>
            </a:r>
          </a:p>
          <a:p>
            <a:pPr marL="0" indent="0" algn="l">
              <a:buNone/>
            </a:pPr>
            <a:endParaRPr lang="en-US" sz="3800" dirty="0">
              <a:solidFill>
                <a:srgbClr val="000000"/>
              </a:solidFill>
              <a:latin typeface="__Work_Sans_5b7e72"/>
            </a:endParaRPr>
          </a:p>
          <a:p>
            <a:pPr algn="l">
              <a:buFontTx/>
              <a:buChar char="-"/>
            </a:pPr>
            <a:r>
              <a:rPr lang="en-US" sz="3800" b="1" dirty="0">
                <a:solidFill>
                  <a:srgbClr val="000000"/>
                </a:solidFill>
                <a:latin typeface="__Work_Sans_5b7e72"/>
              </a:rPr>
              <a:t>Lack of Guidelines</a:t>
            </a:r>
            <a:r>
              <a:rPr lang="en-US" sz="3800" dirty="0">
                <a:solidFill>
                  <a:srgbClr val="000000"/>
                </a:solidFill>
                <a:latin typeface="__Work_Sans_5b7e72"/>
              </a:rPr>
              <a:t>: No universally accepted guidelines for selecting ε, requiring domain-specific considerations.</a:t>
            </a:r>
            <a:endParaRPr lang="en-NG" dirty="0"/>
          </a:p>
        </p:txBody>
      </p:sp>
    </p:spTree>
    <p:extLst>
      <p:ext uri="{BB962C8B-B14F-4D97-AF65-F5344CB8AC3E}">
        <p14:creationId xmlns:p14="http://schemas.microsoft.com/office/powerpoint/2010/main" val="2955751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1EC9147-6CF6-37B2-C583-60520D03885D}"/>
              </a:ext>
            </a:extLst>
          </p:cNvPr>
          <p:cNvPicPr>
            <a:picLocks noGrp="1" noChangeAspect="1"/>
          </p:cNvPicPr>
          <p:nvPr>
            <p:ph idx="1"/>
          </p:nvPr>
        </p:nvPicPr>
        <p:blipFill>
          <a:blip r:embed="rId2"/>
          <a:stretch>
            <a:fillRect/>
          </a:stretch>
        </p:blipFill>
        <p:spPr>
          <a:xfrm>
            <a:off x="457200" y="1712060"/>
            <a:ext cx="8229600" cy="4302242"/>
          </a:xfrm>
        </p:spPr>
      </p:pic>
    </p:spTree>
    <p:extLst>
      <p:ext uri="{BB962C8B-B14F-4D97-AF65-F5344CB8AC3E}">
        <p14:creationId xmlns:p14="http://schemas.microsoft.com/office/powerpoint/2010/main" val="19145960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A4594-BE82-94F1-E24F-029BECBBF6DD}"/>
              </a:ext>
            </a:extLst>
          </p:cNvPr>
          <p:cNvSpPr>
            <a:spLocks noGrp="1"/>
          </p:cNvSpPr>
          <p:nvPr>
            <p:ph type="title"/>
          </p:nvPr>
        </p:nvSpPr>
        <p:spPr/>
        <p:txBody>
          <a:bodyPr/>
          <a:lstStyle/>
          <a:p>
            <a:r>
              <a:rPr lang="en-US" dirty="0"/>
              <a:t>Conclusion</a:t>
            </a:r>
            <a:endParaRPr lang="en-NG" dirty="0"/>
          </a:p>
        </p:txBody>
      </p:sp>
      <p:pic>
        <p:nvPicPr>
          <p:cNvPr id="5" name="Content Placeholder 4">
            <a:extLst>
              <a:ext uri="{FF2B5EF4-FFF2-40B4-BE49-F238E27FC236}">
                <a16:creationId xmlns:a16="http://schemas.microsoft.com/office/drawing/2014/main" id="{1D8FFC39-F935-9EBF-571A-9516C9DEC063}"/>
              </a:ext>
            </a:extLst>
          </p:cNvPr>
          <p:cNvPicPr>
            <a:picLocks noGrp="1" noChangeAspect="1"/>
          </p:cNvPicPr>
          <p:nvPr>
            <p:ph idx="1"/>
          </p:nvPr>
        </p:nvPicPr>
        <p:blipFill>
          <a:blip r:embed="rId2"/>
          <a:stretch>
            <a:fillRect/>
          </a:stretch>
        </p:blipFill>
        <p:spPr>
          <a:xfrm>
            <a:off x="457200" y="1661085"/>
            <a:ext cx="8229600" cy="4404192"/>
          </a:xfrm>
        </p:spPr>
      </p:pic>
    </p:spTree>
    <p:extLst>
      <p:ext uri="{BB962C8B-B14F-4D97-AF65-F5344CB8AC3E}">
        <p14:creationId xmlns:p14="http://schemas.microsoft.com/office/powerpoint/2010/main" val="19807161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80B52-C319-4B6E-D0A0-E0B9FC6C1475}"/>
              </a:ext>
            </a:extLst>
          </p:cNvPr>
          <p:cNvSpPr>
            <a:spLocks noGrp="1"/>
          </p:cNvSpPr>
          <p:nvPr>
            <p:ph type="title"/>
          </p:nvPr>
        </p:nvSpPr>
        <p:spPr>
          <a:xfrm>
            <a:off x="457200" y="274638"/>
            <a:ext cx="8229600" cy="963958"/>
          </a:xfrm>
        </p:spPr>
        <p:txBody>
          <a:bodyPr/>
          <a:lstStyle/>
          <a:p>
            <a:r>
              <a:rPr lang="en-US" dirty="0"/>
              <a:t>Demo Implementation</a:t>
            </a:r>
            <a:endParaRPr lang="en-NG" dirty="0"/>
          </a:p>
        </p:txBody>
      </p:sp>
      <p:pic>
        <p:nvPicPr>
          <p:cNvPr id="5" name="Content Placeholder 4">
            <a:extLst>
              <a:ext uri="{FF2B5EF4-FFF2-40B4-BE49-F238E27FC236}">
                <a16:creationId xmlns:a16="http://schemas.microsoft.com/office/drawing/2014/main" id="{0CCA2B48-1CBE-4A4F-EB37-0E0FDF0F1990}"/>
              </a:ext>
            </a:extLst>
          </p:cNvPr>
          <p:cNvPicPr>
            <a:picLocks noGrp="1" noChangeAspect="1"/>
          </p:cNvPicPr>
          <p:nvPr>
            <p:ph idx="1"/>
          </p:nvPr>
        </p:nvPicPr>
        <p:blipFill>
          <a:blip r:embed="rId2"/>
          <a:stretch>
            <a:fillRect/>
          </a:stretch>
        </p:blipFill>
        <p:spPr>
          <a:xfrm>
            <a:off x="2309018" y="1658390"/>
            <a:ext cx="4525963" cy="4525963"/>
          </a:xfrm>
        </p:spPr>
      </p:pic>
    </p:spTree>
    <p:extLst>
      <p:ext uri="{BB962C8B-B14F-4D97-AF65-F5344CB8AC3E}">
        <p14:creationId xmlns:p14="http://schemas.microsoft.com/office/powerpoint/2010/main" val="3796424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0D6476-D804-AE47-3385-191126C689F7}"/>
              </a:ext>
            </a:extLst>
          </p:cNvPr>
          <p:cNvSpPr>
            <a:spLocks noGrp="1"/>
          </p:cNvSpPr>
          <p:nvPr>
            <p:ph idx="1"/>
          </p:nvPr>
        </p:nvSpPr>
        <p:spPr/>
        <p:txBody>
          <a:bodyPr/>
          <a:lstStyle/>
          <a:p>
            <a:pPr marL="0" indent="0">
              <a:buNone/>
            </a:pPr>
            <a:endParaRPr lang="en-US" dirty="0"/>
          </a:p>
          <a:p>
            <a:pPr marL="0" indent="0" algn="ctr">
              <a:buNone/>
            </a:pPr>
            <a:endParaRPr lang="en-US" sz="4800" dirty="0"/>
          </a:p>
          <a:p>
            <a:pPr marL="0" indent="0" algn="ctr">
              <a:buNone/>
            </a:pPr>
            <a:r>
              <a:rPr lang="en-US" sz="4800" b="1" dirty="0">
                <a:solidFill>
                  <a:srgbClr val="0070C0"/>
                </a:solidFill>
              </a:rPr>
              <a:t>THANK YOU!</a:t>
            </a:r>
          </a:p>
        </p:txBody>
      </p:sp>
    </p:spTree>
    <p:extLst>
      <p:ext uri="{BB962C8B-B14F-4D97-AF65-F5344CB8AC3E}">
        <p14:creationId xmlns:p14="http://schemas.microsoft.com/office/powerpoint/2010/main" val="34652269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01075-A5A0-2FAD-F6A8-56B118C48DDC}"/>
              </a:ext>
            </a:extLst>
          </p:cNvPr>
          <p:cNvSpPr>
            <a:spLocks noGrp="1"/>
          </p:cNvSpPr>
          <p:nvPr>
            <p:ph type="title"/>
          </p:nvPr>
        </p:nvSpPr>
        <p:spPr/>
        <p:txBody>
          <a:bodyPr/>
          <a:lstStyle/>
          <a:p>
            <a:r>
              <a:rPr lang="en-US" dirty="0"/>
              <a:t>References</a:t>
            </a:r>
            <a:endParaRPr lang="en-NG" dirty="0"/>
          </a:p>
        </p:txBody>
      </p:sp>
      <p:sp>
        <p:nvSpPr>
          <p:cNvPr id="3" name="Content Placeholder 2">
            <a:extLst>
              <a:ext uri="{FF2B5EF4-FFF2-40B4-BE49-F238E27FC236}">
                <a16:creationId xmlns:a16="http://schemas.microsoft.com/office/drawing/2014/main" id="{C59AD968-8B2E-D70C-DA2B-AE06698AC9CA}"/>
              </a:ext>
            </a:extLst>
          </p:cNvPr>
          <p:cNvSpPr>
            <a:spLocks noGrp="1"/>
          </p:cNvSpPr>
          <p:nvPr>
            <p:ph idx="1"/>
          </p:nvPr>
        </p:nvSpPr>
        <p:spPr>
          <a:xfrm>
            <a:off x="457200" y="1629295"/>
            <a:ext cx="8229600" cy="4525963"/>
          </a:xfrm>
        </p:spPr>
        <p:txBody>
          <a:bodyPr>
            <a:normAutofit fontScale="47500" lnSpcReduction="20000"/>
          </a:bodyPr>
          <a:lstStyle/>
          <a:p>
            <a:r>
              <a:rPr lang="en-US" dirty="0"/>
              <a:t>Cynthia </a:t>
            </a:r>
            <a:r>
              <a:rPr lang="en-US" dirty="0" err="1"/>
              <a:t>Dwork</a:t>
            </a:r>
            <a:r>
              <a:rPr lang="en-US" dirty="0"/>
              <a:t> and Aaron Roth's book on The Algorithmic Foundations of Differential Privacy: </a:t>
            </a:r>
            <a:r>
              <a:rPr lang="en-US" dirty="0">
                <a:hlinkClick r:id="rId2"/>
              </a:rPr>
              <a:t>https://www.cis.upenn.edu/~aaroth/Papers/privacybook.pdf</a:t>
            </a:r>
            <a:endParaRPr lang="en-US" dirty="0"/>
          </a:p>
          <a:p>
            <a:endParaRPr lang="en-US" dirty="0"/>
          </a:p>
          <a:p>
            <a:r>
              <a:rPr lang="en-US" dirty="0"/>
              <a:t>Kritika’s Introduction to Differential Privacy: </a:t>
            </a:r>
            <a:r>
              <a:rPr lang="en-US" dirty="0">
                <a:hlinkClick r:id="rId3"/>
              </a:rPr>
              <a:t>https://iiittheorygroup.github.io/Initiatives/Seminar-Saturdays/2021_spring/slides_019.pdf</a:t>
            </a:r>
            <a:endParaRPr lang="en-US" dirty="0"/>
          </a:p>
          <a:p>
            <a:endParaRPr lang="en-US" dirty="0"/>
          </a:p>
          <a:p>
            <a:r>
              <a:rPr lang="en-US" dirty="0"/>
              <a:t>University of Toronto </a:t>
            </a:r>
            <a:r>
              <a:rPr lang="it-IT" dirty="0"/>
              <a:t>CSC 2515 Lecture 11: Differential Privacy: </a:t>
            </a:r>
            <a:r>
              <a:rPr lang="it-IT" dirty="0">
                <a:hlinkClick r:id="rId4"/>
              </a:rPr>
              <a:t>https://www.cs.toronto.edu/~rgrosse/courses/csc2515_2019/slides/lec11-slides.pdf</a:t>
            </a:r>
            <a:endParaRPr lang="it-IT" dirty="0"/>
          </a:p>
          <a:p>
            <a:endParaRPr lang="it-IT" dirty="0"/>
          </a:p>
          <a:p>
            <a:r>
              <a:rPr lang="en-US" b="0" i="0" dirty="0">
                <a:solidFill>
                  <a:srgbClr val="4D5156"/>
                </a:solidFill>
                <a:effectLst/>
                <a:highlight>
                  <a:srgbClr val="FFFFFF"/>
                </a:highlight>
                <a:latin typeface="arial" panose="020B0604020202020204" pitchFamily="34" charset="0"/>
              </a:rPr>
              <a:t>Harvard CS208: </a:t>
            </a:r>
            <a:r>
              <a:rPr lang="en-US" i="0" dirty="0">
                <a:solidFill>
                  <a:srgbClr val="4D5156"/>
                </a:solidFill>
                <a:effectLst/>
                <a:highlight>
                  <a:srgbClr val="FFFFFF"/>
                </a:highlight>
                <a:latin typeface="arial" panose="020B0604020202020204" pitchFamily="34" charset="0"/>
              </a:rPr>
              <a:t>Applied </a:t>
            </a:r>
            <a:r>
              <a:rPr lang="en-US" i="0" dirty="0">
                <a:solidFill>
                  <a:srgbClr val="5F6368"/>
                </a:solidFill>
                <a:effectLst/>
                <a:highlight>
                  <a:srgbClr val="FFFFFF"/>
                </a:highlight>
                <a:latin typeface="arial" panose="020B0604020202020204" pitchFamily="34" charset="0"/>
              </a:rPr>
              <a:t>Privacy</a:t>
            </a:r>
            <a:r>
              <a:rPr lang="en-US" i="0" dirty="0">
                <a:solidFill>
                  <a:srgbClr val="4D5156"/>
                </a:solidFill>
                <a:effectLst/>
                <a:highlight>
                  <a:srgbClr val="FFFFFF"/>
                </a:highlight>
                <a:latin typeface="arial" panose="020B0604020202020204" pitchFamily="34" charset="0"/>
              </a:rPr>
              <a:t> for </a:t>
            </a:r>
            <a:r>
              <a:rPr lang="en-US" i="0" dirty="0">
                <a:solidFill>
                  <a:srgbClr val="5F6368"/>
                </a:solidFill>
                <a:effectLst/>
                <a:highlight>
                  <a:srgbClr val="FFFFFF"/>
                </a:highlight>
                <a:latin typeface="arial" panose="020B0604020202020204" pitchFamily="34" charset="0"/>
              </a:rPr>
              <a:t>Data</a:t>
            </a:r>
            <a:r>
              <a:rPr lang="en-US" i="0" dirty="0">
                <a:solidFill>
                  <a:srgbClr val="4D5156"/>
                </a:solidFill>
                <a:effectLst/>
                <a:highlight>
                  <a:srgbClr val="FFFFFF"/>
                </a:highlight>
                <a:latin typeface="arial" panose="020B0604020202020204" pitchFamily="34" charset="0"/>
              </a:rPr>
              <a:t> Science. </a:t>
            </a:r>
            <a:r>
              <a:rPr lang="en-US" b="0" i="0" dirty="0">
                <a:solidFill>
                  <a:srgbClr val="4D5156"/>
                </a:solidFill>
                <a:effectLst/>
                <a:highlight>
                  <a:srgbClr val="FFFFFF"/>
                </a:highlight>
                <a:latin typeface="arial" panose="020B0604020202020204" pitchFamily="34" charset="0"/>
                <a:hlinkClick r:id="rId5"/>
              </a:rPr>
              <a:t>https://6s060.csail.mit.edu/2021/lec/diffpriv.pdf</a:t>
            </a:r>
            <a:endParaRPr lang="en-US" b="0" i="0" dirty="0">
              <a:solidFill>
                <a:srgbClr val="4D5156"/>
              </a:solidFill>
              <a:effectLst/>
              <a:highlight>
                <a:srgbClr val="FFFFFF"/>
              </a:highlight>
              <a:latin typeface="arial" panose="020B0604020202020204" pitchFamily="34" charset="0"/>
            </a:endParaRPr>
          </a:p>
          <a:p>
            <a:endParaRPr lang="en-US" dirty="0"/>
          </a:p>
          <a:p>
            <a:r>
              <a:rPr lang="en-US" dirty="0"/>
              <a:t>Davide </a:t>
            </a:r>
            <a:r>
              <a:rPr lang="en-US" dirty="0" err="1"/>
              <a:t>Testuggine’s</a:t>
            </a:r>
            <a:r>
              <a:rPr lang="en-US" dirty="0"/>
              <a:t> Differentially Private Model Training with </a:t>
            </a:r>
            <a:r>
              <a:rPr lang="en-US" dirty="0" err="1"/>
              <a:t>Opacus</a:t>
            </a:r>
            <a:r>
              <a:rPr lang="en-US" dirty="0"/>
              <a:t>: </a:t>
            </a:r>
            <a:r>
              <a:rPr lang="en-US" dirty="0">
                <a:hlinkClick r:id="rId6"/>
              </a:rPr>
              <a:t>https://www.youtube.com/watch?v=MWPwofiQMdE</a:t>
            </a:r>
            <a:endParaRPr lang="en-US" dirty="0"/>
          </a:p>
          <a:p>
            <a:endParaRPr lang="en-US" dirty="0"/>
          </a:p>
          <a:p>
            <a:r>
              <a:rPr lang="en-US" dirty="0"/>
              <a:t>Sophia Collet’s blog on Differential Privacy in the Real World: </a:t>
            </a:r>
            <a:r>
              <a:rPr lang="en-US" dirty="0">
                <a:hlinkClick r:id="rId7"/>
              </a:rPr>
              <a:t>https://medium.com/bluecore-engineering/differential-privacy-in-the-real-world-f31a5df1398f</a:t>
            </a:r>
            <a:endParaRPr lang="en-US" dirty="0"/>
          </a:p>
        </p:txBody>
      </p:sp>
    </p:spTree>
    <p:extLst>
      <p:ext uri="{BB962C8B-B14F-4D97-AF65-F5344CB8AC3E}">
        <p14:creationId xmlns:p14="http://schemas.microsoft.com/office/powerpoint/2010/main" val="2542830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C44830-E2C1-E60A-9CB5-8E469FB54D38}"/>
              </a:ext>
            </a:extLst>
          </p:cNvPr>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sz="3200" b="1" dirty="0"/>
              <a:t>Data Privacy Problem</a:t>
            </a:r>
            <a:endParaRPr lang="en-NG" sz="3200" b="1" dirty="0"/>
          </a:p>
          <a:p>
            <a:pPr marL="0" indent="0">
              <a:buNone/>
            </a:pPr>
            <a:endParaRPr lang="en-NG" dirty="0"/>
          </a:p>
        </p:txBody>
      </p:sp>
    </p:spTree>
    <p:extLst>
      <p:ext uri="{BB962C8B-B14F-4D97-AF65-F5344CB8AC3E}">
        <p14:creationId xmlns:p14="http://schemas.microsoft.com/office/powerpoint/2010/main" val="3137730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5E35A32-4B95-4B46-6563-6E5F0D677B9F}"/>
              </a:ext>
            </a:extLst>
          </p:cNvPr>
          <p:cNvPicPr>
            <a:picLocks noGrp="1" noChangeAspect="1"/>
          </p:cNvPicPr>
          <p:nvPr>
            <p:ph idx="1"/>
          </p:nvPr>
        </p:nvPicPr>
        <p:blipFill>
          <a:blip r:embed="rId2"/>
          <a:stretch>
            <a:fillRect/>
          </a:stretch>
        </p:blipFill>
        <p:spPr>
          <a:xfrm>
            <a:off x="1132054" y="1310640"/>
            <a:ext cx="6879891" cy="4525963"/>
          </a:xfrm>
        </p:spPr>
      </p:pic>
    </p:spTree>
    <p:extLst>
      <p:ext uri="{BB962C8B-B14F-4D97-AF65-F5344CB8AC3E}">
        <p14:creationId xmlns:p14="http://schemas.microsoft.com/office/powerpoint/2010/main" val="2277564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FDE3672-C6E0-ADCE-6950-F5F863902472}"/>
              </a:ext>
            </a:extLst>
          </p:cNvPr>
          <p:cNvPicPr>
            <a:picLocks noGrp="1" noChangeAspect="1"/>
          </p:cNvPicPr>
          <p:nvPr>
            <p:ph idx="1"/>
          </p:nvPr>
        </p:nvPicPr>
        <p:blipFill>
          <a:blip r:embed="rId2"/>
          <a:stretch>
            <a:fillRect/>
          </a:stretch>
        </p:blipFill>
        <p:spPr>
          <a:xfrm>
            <a:off x="1145367" y="1333500"/>
            <a:ext cx="6853266" cy="4525963"/>
          </a:xfrm>
        </p:spPr>
      </p:pic>
    </p:spTree>
    <p:extLst>
      <p:ext uri="{BB962C8B-B14F-4D97-AF65-F5344CB8AC3E}">
        <p14:creationId xmlns:p14="http://schemas.microsoft.com/office/powerpoint/2010/main" val="41863019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34510</TotalTime>
  <Words>992</Words>
  <Application>Microsoft Office PowerPoint</Application>
  <PresentationFormat>On-screen Show (4:3)</PresentationFormat>
  <Paragraphs>127</Paragraphs>
  <Slides>63</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63</vt:i4>
      </vt:variant>
    </vt:vector>
  </HeadingPairs>
  <TitlesOfParts>
    <vt:vector size="72" baseType="lpstr">
      <vt:lpstr>__Work_Sans_5b7e72</vt:lpstr>
      <vt:lpstr>Arial</vt:lpstr>
      <vt:lpstr>Arial</vt:lpstr>
      <vt:lpstr>Calibri</vt:lpstr>
      <vt:lpstr>Maison Neue Mono</vt:lpstr>
      <vt:lpstr>Roboto</vt:lpstr>
      <vt:lpstr>source-serif-pro</vt:lpstr>
      <vt:lpstr>var(--font-jakarta)</vt:lpstr>
      <vt:lpstr>Office Theme</vt:lpstr>
      <vt:lpstr>Privacy By Design: Differential Privacy For Secure Machine Learning</vt:lpstr>
      <vt:lpstr>Outline</vt:lpstr>
      <vt:lpstr>With Great Data, Comes Great Responsibility! </vt:lpstr>
      <vt:lpstr>Motivation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Anonymization Is Hard</vt:lpstr>
      <vt:lpstr>Anonymization Is Hard</vt:lpstr>
      <vt:lpstr>Anonymization Is Hard</vt:lpstr>
      <vt:lpstr>Anonymization Is Hard</vt:lpstr>
      <vt:lpstr>Anonymization Is Hard</vt:lpstr>
      <vt:lpstr>Anonymization Is Hard</vt:lpstr>
      <vt:lpstr>Anonymization Is Hard</vt:lpstr>
      <vt:lpstr>PowerPoint Presentation</vt:lpstr>
      <vt:lpstr>Randomized Response</vt:lpstr>
      <vt:lpstr>Randomized Response</vt:lpstr>
      <vt:lpstr>PowerPoint Presentation</vt:lpstr>
      <vt:lpstr>PowerPoint Presentation</vt:lpstr>
      <vt:lpstr>PowerPoint Presentation</vt:lpstr>
      <vt:lpstr>Randomized Response</vt:lpstr>
      <vt:lpstr>Randomized Response</vt:lpstr>
      <vt:lpstr>Randomized Response</vt:lpstr>
      <vt:lpstr>Randomized Response</vt:lpstr>
      <vt:lpstr>PowerPoint Presentation</vt:lpstr>
      <vt:lpstr>Differential Privacy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Properties of DP</vt:lpstr>
      <vt:lpstr>Properties of DP</vt:lpstr>
      <vt:lpstr>PowerPoint Presentation</vt:lpstr>
      <vt:lpstr>PowerPoint Presentation</vt:lpstr>
      <vt:lpstr>PowerPoint Presentation</vt:lpstr>
      <vt:lpstr>PowerPoint Presentation</vt:lpstr>
      <vt:lpstr>DP in Machine Learning</vt:lpstr>
      <vt:lpstr>DP in Machine Learning</vt:lpstr>
      <vt:lpstr>PowerPoint Presentation</vt:lpstr>
      <vt:lpstr>DP in Machine Learning</vt:lpstr>
      <vt:lpstr>DP in Machine Learning</vt:lpstr>
      <vt:lpstr>DP in Machine Learning</vt:lpstr>
      <vt:lpstr>Applications of Differential Privacy</vt:lpstr>
      <vt:lpstr>Limitations of DP</vt:lpstr>
      <vt:lpstr>Conclusion</vt:lpstr>
      <vt:lpstr>Demo Implementation</vt:lpstr>
      <vt:lpstr>PowerPoint Presentation</vt:lpstr>
      <vt:lpstr>References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Emeka Obiefuna</dc:creator>
  <cp:keywords/>
  <dc:description>generated using python-pptx</dc:description>
  <cp:lastModifiedBy>Emeka Obiefuna</cp:lastModifiedBy>
  <cp:revision>34</cp:revision>
  <dcterms:created xsi:type="dcterms:W3CDTF">2013-01-27T09:14:16Z</dcterms:created>
  <dcterms:modified xsi:type="dcterms:W3CDTF">2024-07-12T08:33:10Z</dcterms:modified>
  <cp:category/>
</cp:coreProperties>
</file>